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8" r:id="rId3"/>
    <p:sldId id="258" r:id="rId4"/>
    <p:sldId id="261" r:id="rId5"/>
    <p:sldId id="259" r:id="rId6"/>
    <p:sldId id="267" r:id="rId7"/>
    <p:sldId id="262" r:id="rId8"/>
    <p:sldId id="263" r:id="rId9"/>
    <p:sldId id="264" r:id="rId10"/>
    <p:sldId id="265" r:id="rId11"/>
    <p:sldId id="266" r:id="rId12"/>
    <p:sldId id="269" r:id="rId13"/>
  </p:sldIdLst>
  <p:sldSz cx="12192000" cy="6858000"/>
  <p:notesSz cx="6886575" cy="100171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1C85A0-E018-4F9D-972F-39CA604A2275}" v="1" dt="2025-04-25T18:45:05.2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78"/>
    <p:restoredTop sz="89929"/>
  </p:normalViewPr>
  <p:slideViewPr>
    <p:cSldViewPr snapToGrid="0">
      <p:cViewPr varScale="1">
        <p:scale>
          <a:sx n="100" d="100"/>
          <a:sy n="100" d="100"/>
        </p:scale>
        <p:origin x="6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ovanny teodoro" userId="6448de76dcc25f67" providerId="LiveId" clId="{4E1C85A0-E018-4F9D-972F-39CA604A2275}"/>
    <pc:docChg chg="undo custSel modSld modNotesMaster">
      <pc:chgData name="giovanny teodoro" userId="6448de76dcc25f67" providerId="LiveId" clId="{4E1C85A0-E018-4F9D-972F-39CA604A2275}" dt="2025-04-25T19:10:04.836" v="3241" actId="20577"/>
      <pc:docMkLst>
        <pc:docMk/>
      </pc:docMkLst>
      <pc:sldChg chg="modSp mod">
        <pc:chgData name="giovanny teodoro" userId="6448de76dcc25f67" providerId="LiveId" clId="{4E1C85A0-E018-4F9D-972F-39CA604A2275}" dt="2025-04-25T18:42:40.883" v="1" actId="27636"/>
        <pc:sldMkLst>
          <pc:docMk/>
          <pc:sldMk cId="2172022997" sldId="256"/>
        </pc:sldMkLst>
        <pc:spChg chg="mod">
          <ac:chgData name="giovanny teodoro" userId="6448de76dcc25f67" providerId="LiveId" clId="{4E1C85A0-E018-4F9D-972F-39CA604A2275}" dt="2025-04-25T18:42:40.883" v="1" actId="27636"/>
          <ac:spMkLst>
            <pc:docMk/>
            <pc:sldMk cId="2172022997" sldId="256"/>
            <ac:spMk id="3" creationId="{DF8211EA-C2FB-93A1-21B0-28799297FCE6}"/>
          </ac:spMkLst>
        </pc:spChg>
      </pc:sldChg>
      <pc:sldChg chg="delSp modSp mod">
        <pc:chgData name="giovanny teodoro" userId="6448de76dcc25f67" providerId="LiveId" clId="{4E1C85A0-E018-4F9D-972F-39CA604A2275}" dt="2025-04-25T19:05:33.958" v="2672" actId="478"/>
        <pc:sldMkLst>
          <pc:docMk/>
          <pc:sldMk cId="688618253" sldId="258"/>
        </pc:sldMkLst>
        <pc:spChg chg="mod">
          <ac:chgData name="giovanny teodoro" userId="6448de76dcc25f67" providerId="LiveId" clId="{4E1C85A0-E018-4F9D-972F-39CA604A2275}" dt="2025-04-25T18:52:43.945" v="1080" actId="20577"/>
          <ac:spMkLst>
            <pc:docMk/>
            <pc:sldMk cId="688618253" sldId="258"/>
            <ac:spMk id="2" creationId="{4FDE8EAE-5D85-AF48-2C3A-6BA231600B7D}"/>
          </ac:spMkLst>
        </pc:spChg>
        <pc:spChg chg="mod">
          <ac:chgData name="giovanny teodoro" userId="6448de76dcc25f67" providerId="LiveId" clId="{4E1C85A0-E018-4F9D-972F-39CA604A2275}" dt="2025-04-25T19:03:10.661" v="2427" actId="113"/>
          <ac:spMkLst>
            <pc:docMk/>
            <pc:sldMk cId="688618253" sldId="258"/>
            <ac:spMk id="3" creationId="{ECDF0844-3D12-534E-2EB4-749659597E99}"/>
          </ac:spMkLst>
        </pc:spChg>
        <pc:spChg chg="del">
          <ac:chgData name="giovanny teodoro" userId="6448de76dcc25f67" providerId="LiveId" clId="{4E1C85A0-E018-4F9D-972F-39CA604A2275}" dt="2025-04-25T19:05:33.958" v="2672" actId="478"/>
          <ac:spMkLst>
            <pc:docMk/>
            <pc:sldMk cId="688618253" sldId="258"/>
            <ac:spMk id="5" creationId="{423F35C4-552D-6319-EC8B-3E5DACEEB2D4}"/>
          </ac:spMkLst>
        </pc:spChg>
        <pc:spChg chg="del">
          <ac:chgData name="giovanny teodoro" userId="6448de76dcc25f67" providerId="LiveId" clId="{4E1C85A0-E018-4F9D-972F-39CA604A2275}" dt="2025-04-25T19:05:32.086" v="2671" actId="478"/>
          <ac:spMkLst>
            <pc:docMk/>
            <pc:sldMk cId="688618253" sldId="258"/>
            <ac:spMk id="7" creationId="{E3C660C8-F77A-C6BB-CEF1-7AFD87010275}"/>
          </ac:spMkLst>
        </pc:spChg>
      </pc:sldChg>
      <pc:sldChg chg="delSp modSp mod">
        <pc:chgData name="giovanny teodoro" userId="6448de76dcc25f67" providerId="LiveId" clId="{4E1C85A0-E018-4F9D-972F-39CA604A2275}" dt="2025-04-25T19:05:25.481" v="2668" actId="478"/>
        <pc:sldMkLst>
          <pc:docMk/>
          <pc:sldMk cId="259013039" sldId="259"/>
        </pc:sldMkLst>
        <pc:spChg chg="mod">
          <ac:chgData name="giovanny teodoro" userId="6448de76dcc25f67" providerId="LiveId" clId="{4E1C85A0-E018-4F9D-972F-39CA604A2275}" dt="2025-04-25T19:02:49.741" v="2423" actId="20577"/>
          <ac:spMkLst>
            <pc:docMk/>
            <pc:sldMk cId="259013039" sldId="259"/>
            <ac:spMk id="3" creationId="{8AB305E5-9A14-0AAB-E0DB-FF1FF2C39AE3}"/>
          </ac:spMkLst>
        </pc:spChg>
        <pc:spChg chg="del">
          <ac:chgData name="giovanny teodoro" userId="6448de76dcc25f67" providerId="LiveId" clId="{4E1C85A0-E018-4F9D-972F-39CA604A2275}" dt="2025-04-25T19:05:25.481" v="2668" actId="478"/>
          <ac:spMkLst>
            <pc:docMk/>
            <pc:sldMk cId="259013039" sldId="259"/>
            <ac:spMk id="4" creationId="{B5D0DE3F-8E4E-E434-7050-1ACEFABF8D0D}"/>
          </ac:spMkLst>
        </pc:spChg>
        <pc:spChg chg="del">
          <ac:chgData name="giovanny teodoro" userId="6448de76dcc25f67" providerId="LiveId" clId="{4E1C85A0-E018-4F9D-972F-39CA604A2275}" dt="2025-04-25T19:05:23.970" v="2667" actId="478"/>
          <ac:spMkLst>
            <pc:docMk/>
            <pc:sldMk cId="259013039" sldId="259"/>
            <ac:spMk id="7" creationId="{EC7A274E-A546-26AC-8640-5B6DA15621DF}"/>
          </ac:spMkLst>
        </pc:spChg>
        <pc:spChg chg="del">
          <ac:chgData name="giovanny teodoro" userId="6448de76dcc25f67" providerId="LiveId" clId="{4E1C85A0-E018-4F9D-972F-39CA604A2275}" dt="2025-04-25T19:05:22.411" v="2666" actId="478"/>
          <ac:spMkLst>
            <pc:docMk/>
            <pc:sldMk cId="259013039" sldId="259"/>
            <ac:spMk id="8" creationId="{B97C5548-1F4D-2D50-A79B-4D61FD1A84A8}"/>
          </ac:spMkLst>
        </pc:spChg>
      </pc:sldChg>
      <pc:sldChg chg="delSp modSp mod">
        <pc:chgData name="giovanny teodoro" userId="6448de76dcc25f67" providerId="LiveId" clId="{4E1C85A0-E018-4F9D-972F-39CA604A2275}" dt="2025-04-25T19:05:29.472" v="2670" actId="478"/>
        <pc:sldMkLst>
          <pc:docMk/>
          <pc:sldMk cId="3313752379" sldId="261"/>
        </pc:sldMkLst>
        <pc:spChg chg="mod">
          <ac:chgData name="giovanny teodoro" userId="6448de76dcc25f67" providerId="LiveId" clId="{4E1C85A0-E018-4F9D-972F-39CA604A2275}" dt="2025-04-25T18:59:21.687" v="1960" actId="113"/>
          <ac:spMkLst>
            <pc:docMk/>
            <pc:sldMk cId="3313752379" sldId="261"/>
            <ac:spMk id="3" creationId="{E59F3995-8185-5455-68DF-EB3E8F858724}"/>
          </ac:spMkLst>
        </pc:spChg>
        <pc:spChg chg="del">
          <ac:chgData name="giovanny teodoro" userId="6448de76dcc25f67" providerId="LiveId" clId="{4E1C85A0-E018-4F9D-972F-39CA604A2275}" dt="2025-04-25T19:05:29.472" v="2670" actId="478"/>
          <ac:spMkLst>
            <pc:docMk/>
            <pc:sldMk cId="3313752379" sldId="261"/>
            <ac:spMk id="4" creationId="{12A86AD6-C053-4811-473F-BBE07E4BDB90}"/>
          </ac:spMkLst>
        </pc:spChg>
        <pc:spChg chg="del">
          <ac:chgData name="giovanny teodoro" userId="6448de76dcc25f67" providerId="LiveId" clId="{4E1C85A0-E018-4F9D-972F-39CA604A2275}" dt="2025-04-25T19:05:28.075" v="2669" actId="478"/>
          <ac:spMkLst>
            <pc:docMk/>
            <pc:sldMk cId="3313752379" sldId="261"/>
            <ac:spMk id="5" creationId="{7F09BDCC-9888-6E97-EB74-75CE6B49828F}"/>
          </ac:spMkLst>
        </pc:spChg>
      </pc:sldChg>
      <pc:sldChg chg="delSp modSp mod">
        <pc:chgData name="giovanny teodoro" userId="6448de76dcc25f67" providerId="LiveId" clId="{4E1C85A0-E018-4F9D-972F-39CA604A2275}" dt="2025-04-25T19:05:13.389" v="2662" actId="478"/>
        <pc:sldMkLst>
          <pc:docMk/>
          <pc:sldMk cId="1575696907" sldId="262"/>
        </pc:sldMkLst>
        <pc:spChg chg="mod">
          <ac:chgData name="giovanny teodoro" userId="6448de76dcc25f67" providerId="LiveId" clId="{4E1C85A0-E018-4F9D-972F-39CA604A2275}" dt="2025-04-25T19:03:38.203" v="2434" actId="20577"/>
          <ac:spMkLst>
            <pc:docMk/>
            <pc:sldMk cId="1575696907" sldId="262"/>
            <ac:spMk id="3" creationId="{940125AB-BC82-FB28-3812-2E30099AE783}"/>
          </ac:spMkLst>
        </pc:spChg>
        <pc:spChg chg="del">
          <ac:chgData name="giovanny teodoro" userId="6448de76dcc25f67" providerId="LiveId" clId="{4E1C85A0-E018-4F9D-972F-39CA604A2275}" dt="2025-04-25T19:05:11.872" v="2661" actId="478"/>
          <ac:spMkLst>
            <pc:docMk/>
            <pc:sldMk cId="1575696907" sldId="262"/>
            <ac:spMk id="10" creationId="{64F43D7A-E59E-11C9-4B6F-0DD6F45A1F28}"/>
          </ac:spMkLst>
        </pc:spChg>
        <pc:spChg chg="del">
          <ac:chgData name="giovanny teodoro" userId="6448de76dcc25f67" providerId="LiveId" clId="{4E1C85A0-E018-4F9D-972F-39CA604A2275}" dt="2025-04-25T19:05:13.389" v="2662" actId="478"/>
          <ac:spMkLst>
            <pc:docMk/>
            <pc:sldMk cId="1575696907" sldId="262"/>
            <ac:spMk id="11" creationId="{3B0EFC7C-B564-7A0C-9FD9-01BD5C56C7A7}"/>
          </ac:spMkLst>
        </pc:spChg>
      </pc:sldChg>
      <pc:sldChg chg="delSp modSp mod">
        <pc:chgData name="giovanny teodoro" userId="6448de76dcc25f67" providerId="LiveId" clId="{4E1C85A0-E018-4F9D-972F-39CA604A2275}" dt="2025-04-25T19:05:08.636" v="2660"/>
        <pc:sldMkLst>
          <pc:docMk/>
          <pc:sldMk cId="70387318" sldId="263"/>
        </pc:sldMkLst>
        <pc:spChg chg="mod">
          <ac:chgData name="giovanny teodoro" userId="6448de76dcc25f67" providerId="LiveId" clId="{4E1C85A0-E018-4F9D-972F-39CA604A2275}" dt="2025-04-25T19:05:03.053" v="2654" actId="20577"/>
          <ac:spMkLst>
            <pc:docMk/>
            <pc:sldMk cId="70387318" sldId="263"/>
            <ac:spMk id="3" creationId="{A496D9E2-E060-8BC3-7F84-62160E39EA15}"/>
          </ac:spMkLst>
        </pc:spChg>
        <pc:spChg chg="del mod">
          <ac:chgData name="giovanny teodoro" userId="6448de76dcc25f67" providerId="LiveId" clId="{4E1C85A0-E018-4F9D-972F-39CA604A2275}" dt="2025-04-25T19:05:08.636" v="2660"/>
          <ac:spMkLst>
            <pc:docMk/>
            <pc:sldMk cId="70387318" sldId="263"/>
            <ac:spMk id="4" creationId="{30A77BF9-F873-7F48-1DD1-7A43F94BB11E}"/>
          </ac:spMkLst>
        </pc:spChg>
        <pc:spChg chg="del">
          <ac:chgData name="giovanny teodoro" userId="6448de76dcc25f67" providerId="LiveId" clId="{4E1C85A0-E018-4F9D-972F-39CA604A2275}" dt="2025-04-25T19:05:05.507" v="2655" actId="478"/>
          <ac:spMkLst>
            <pc:docMk/>
            <pc:sldMk cId="70387318" sldId="263"/>
            <ac:spMk id="10" creationId="{7495FE07-E1E4-22CC-D15D-ADB1AF1FDF00}"/>
          </ac:spMkLst>
        </pc:spChg>
      </pc:sldChg>
      <pc:sldChg chg="delSp modSp mod">
        <pc:chgData name="giovanny teodoro" userId="6448de76dcc25f67" providerId="LiveId" clId="{4E1C85A0-E018-4F9D-972F-39CA604A2275}" dt="2025-04-25T19:06:51.867" v="2847" actId="20577"/>
        <pc:sldMkLst>
          <pc:docMk/>
          <pc:sldMk cId="3289686554" sldId="264"/>
        </pc:sldMkLst>
        <pc:spChg chg="mod">
          <ac:chgData name="giovanny teodoro" userId="6448de76dcc25f67" providerId="LiveId" clId="{4E1C85A0-E018-4F9D-972F-39CA604A2275}" dt="2025-04-25T19:06:51.867" v="2847" actId="20577"/>
          <ac:spMkLst>
            <pc:docMk/>
            <pc:sldMk cId="3289686554" sldId="264"/>
            <ac:spMk id="3" creationId="{7973B703-2876-4C75-8D01-687BD9A67866}"/>
          </ac:spMkLst>
        </pc:spChg>
        <pc:spChg chg="del">
          <ac:chgData name="giovanny teodoro" userId="6448de76dcc25f67" providerId="LiveId" clId="{4E1C85A0-E018-4F9D-972F-39CA604A2275}" dt="2025-04-25T19:06:02.751" v="2674" actId="478"/>
          <ac:spMkLst>
            <pc:docMk/>
            <pc:sldMk cId="3289686554" sldId="264"/>
            <ac:spMk id="4" creationId="{3D43ECBE-A3C6-6EAE-500C-29676CAA58BF}"/>
          </ac:spMkLst>
        </pc:spChg>
        <pc:spChg chg="del">
          <ac:chgData name="giovanny teodoro" userId="6448de76dcc25f67" providerId="LiveId" clId="{4E1C85A0-E018-4F9D-972F-39CA604A2275}" dt="2025-04-25T19:06:01.018" v="2673" actId="478"/>
          <ac:spMkLst>
            <pc:docMk/>
            <pc:sldMk cId="3289686554" sldId="264"/>
            <ac:spMk id="6" creationId="{B41EACCC-6AB1-7D1C-A074-44813552C107}"/>
          </ac:spMkLst>
        </pc:spChg>
      </pc:sldChg>
      <pc:sldChg chg="delSp modSp mod">
        <pc:chgData name="giovanny teodoro" userId="6448de76dcc25f67" providerId="LiveId" clId="{4E1C85A0-E018-4F9D-972F-39CA604A2275}" dt="2025-04-25T19:07:23.792" v="2988" actId="20577"/>
        <pc:sldMkLst>
          <pc:docMk/>
          <pc:sldMk cId="2891565695" sldId="265"/>
        </pc:sldMkLst>
        <pc:spChg chg="mod">
          <ac:chgData name="giovanny teodoro" userId="6448de76dcc25f67" providerId="LiveId" clId="{4E1C85A0-E018-4F9D-972F-39CA604A2275}" dt="2025-04-25T19:07:23.792" v="2988" actId="20577"/>
          <ac:spMkLst>
            <pc:docMk/>
            <pc:sldMk cId="2891565695" sldId="265"/>
            <ac:spMk id="3" creationId="{713A07E6-2EEC-0FFC-E497-438086DD6CB2}"/>
          </ac:spMkLst>
        </pc:spChg>
        <pc:spChg chg="del">
          <ac:chgData name="giovanny teodoro" userId="6448de76dcc25f67" providerId="LiveId" clId="{4E1C85A0-E018-4F9D-972F-39CA604A2275}" dt="2025-04-25T19:06:58.726" v="2848" actId="478"/>
          <ac:spMkLst>
            <pc:docMk/>
            <pc:sldMk cId="2891565695" sldId="265"/>
            <ac:spMk id="5" creationId="{4AD414E8-C375-C03E-8908-606F556BAA1B}"/>
          </ac:spMkLst>
        </pc:spChg>
      </pc:sldChg>
      <pc:sldChg chg="modSp mod">
        <pc:chgData name="giovanny teodoro" userId="6448de76dcc25f67" providerId="LiveId" clId="{4E1C85A0-E018-4F9D-972F-39CA604A2275}" dt="2025-04-25T19:08:29.973" v="3176" actId="20577"/>
        <pc:sldMkLst>
          <pc:docMk/>
          <pc:sldMk cId="1782521520" sldId="266"/>
        </pc:sldMkLst>
        <pc:spChg chg="mod">
          <ac:chgData name="giovanny teodoro" userId="6448de76dcc25f67" providerId="LiveId" clId="{4E1C85A0-E018-4F9D-972F-39CA604A2275}" dt="2025-04-25T19:08:29.973" v="3176" actId="20577"/>
          <ac:spMkLst>
            <pc:docMk/>
            <pc:sldMk cId="1782521520" sldId="266"/>
            <ac:spMk id="3" creationId="{6218353F-B84F-B3A3-DB20-35C6B918E8EF}"/>
          </ac:spMkLst>
        </pc:spChg>
      </pc:sldChg>
      <pc:sldChg chg="delSp modSp mod">
        <pc:chgData name="giovanny teodoro" userId="6448de76dcc25f67" providerId="LiveId" clId="{4E1C85A0-E018-4F9D-972F-39CA604A2275}" dt="2025-04-25T19:05:19.759" v="2665" actId="478"/>
        <pc:sldMkLst>
          <pc:docMk/>
          <pc:sldMk cId="518676736" sldId="267"/>
        </pc:sldMkLst>
        <pc:spChg chg="mod">
          <ac:chgData name="giovanny teodoro" userId="6448de76dcc25f67" providerId="LiveId" clId="{4E1C85A0-E018-4F9D-972F-39CA604A2275}" dt="2025-04-25T19:00:54.660" v="2188" actId="20577"/>
          <ac:spMkLst>
            <pc:docMk/>
            <pc:sldMk cId="518676736" sldId="267"/>
            <ac:spMk id="3" creationId="{E3969574-9EC8-CDFC-0DDE-C1210FACC732}"/>
          </ac:spMkLst>
        </pc:spChg>
        <pc:spChg chg="del">
          <ac:chgData name="giovanny teodoro" userId="6448de76dcc25f67" providerId="LiveId" clId="{4E1C85A0-E018-4F9D-972F-39CA604A2275}" dt="2025-04-25T19:05:19.759" v="2665" actId="478"/>
          <ac:spMkLst>
            <pc:docMk/>
            <pc:sldMk cId="518676736" sldId="267"/>
            <ac:spMk id="10" creationId="{55FD59EC-DA2A-8F89-21AA-21982B2A2BFE}"/>
          </ac:spMkLst>
        </pc:spChg>
        <pc:spChg chg="del">
          <ac:chgData name="giovanny teodoro" userId="6448de76dcc25f67" providerId="LiveId" clId="{4E1C85A0-E018-4F9D-972F-39CA604A2275}" dt="2025-04-25T19:05:18.143" v="2664" actId="478"/>
          <ac:spMkLst>
            <pc:docMk/>
            <pc:sldMk cId="518676736" sldId="267"/>
            <ac:spMk id="11" creationId="{ECF78ED9-7CE9-36AE-9AEF-C41186A01F54}"/>
          </ac:spMkLst>
        </pc:spChg>
        <pc:spChg chg="del">
          <ac:chgData name="giovanny teodoro" userId="6448de76dcc25f67" providerId="LiveId" clId="{4E1C85A0-E018-4F9D-972F-39CA604A2275}" dt="2025-04-25T19:05:16.618" v="2663" actId="478"/>
          <ac:spMkLst>
            <pc:docMk/>
            <pc:sldMk cId="518676736" sldId="267"/>
            <ac:spMk id="12" creationId="{640BE4F2-E538-F372-38FD-4469BD429CFE}"/>
          </ac:spMkLst>
        </pc:spChg>
      </pc:sldChg>
      <pc:sldChg chg="modSp mod">
        <pc:chgData name="giovanny teodoro" userId="6448de76dcc25f67" providerId="LiveId" clId="{4E1C85A0-E018-4F9D-972F-39CA604A2275}" dt="2025-04-25T19:03:26.314" v="2430" actId="313"/>
        <pc:sldMkLst>
          <pc:docMk/>
          <pc:sldMk cId="3554852962" sldId="268"/>
        </pc:sldMkLst>
        <pc:spChg chg="mod">
          <ac:chgData name="giovanny teodoro" userId="6448de76dcc25f67" providerId="LiveId" clId="{4E1C85A0-E018-4F9D-972F-39CA604A2275}" dt="2025-04-25T18:50:38.802" v="704" actId="20577"/>
          <ac:spMkLst>
            <pc:docMk/>
            <pc:sldMk cId="3554852962" sldId="268"/>
            <ac:spMk id="6" creationId="{B2A0B97F-CCAD-2DD6-FC5B-9FB60D796D0A}"/>
          </ac:spMkLst>
        </pc:spChg>
        <pc:spChg chg="mod">
          <ac:chgData name="giovanny teodoro" userId="6448de76dcc25f67" providerId="LiveId" clId="{4E1C85A0-E018-4F9D-972F-39CA604A2275}" dt="2025-04-25T19:03:26.314" v="2430" actId="313"/>
          <ac:spMkLst>
            <pc:docMk/>
            <pc:sldMk cId="3554852962" sldId="268"/>
            <ac:spMk id="14" creationId="{AF01F997-3027-0A36-3FD2-203A5BA3E5ED}"/>
          </ac:spMkLst>
        </pc:spChg>
      </pc:sldChg>
      <pc:sldChg chg="delSp modSp mod">
        <pc:chgData name="giovanny teodoro" userId="6448de76dcc25f67" providerId="LiveId" clId="{4E1C85A0-E018-4F9D-972F-39CA604A2275}" dt="2025-04-25T19:10:04.836" v="3241" actId="20577"/>
        <pc:sldMkLst>
          <pc:docMk/>
          <pc:sldMk cId="0" sldId="269"/>
        </pc:sldMkLst>
        <pc:spChg chg="mod">
          <ac:chgData name="giovanny teodoro" userId="6448de76dcc25f67" providerId="LiveId" clId="{4E1C85A0-E018-4F9D-972F-39CA604A2275}" dt="2025-04-25T19:10:04.836" v="3241" actId="20577"/>
          <ac:spMkLst>
            <pc:docMk/>
            <pc:sldMk cId="0" sldId="269"/>
            <ac:spMk id="5" creationId="{00000000-0000-0000-0000-000000000000}"/>
          </ac:spMkLst>
        </pc:spChg>
        <pc:spChg chg="del">
          <ac:chgData name="giovanny teodoro" userId="6448de76dcc25f67" providerId="LiveId" clId="{4E1C85A0-E018-4F9D-972F-39CA604A2275}" dt="2025-04-25T19:09:22.650" v="3196" actId="478"/>
          <ac:spMkLst>
            <pc:docMk/>
            <pc:sldMk cId="0" sldId="269"/>
            <ac:spMk id="6" creationId="{00000000-0000-0000-0000-000000000000}"/>
          </ac:spMkLst>
        </pc:spChg>
        <pc:spChg chg="mod">
          <ac:chgData name="giovanny teodoro" userId="6448de76dcc25f67" providerId="LiveId" clId="{4E1C85A0-E018-4F9D-972F-39CA604A2275}" dt="2025-04-25T19:09:27.670" v="3198" actId="1076"/>
          <ac:spMkLst>
            <pc:docMk/>
            <pc:sldMk cId="0" sldId="269"/>
            <ac:spMk id="7" creationId="{00000000-0000-0000-0000-000000000000}"/>
          </ac:spMkLst>
        </pc:spChg>
        <pc:spChg chg="del mod">
          <ac:chgData name="giovanny teodoro" userId="6448de76dcc25f67" providerId="LiveId" clId="{4E1C85A0-E018-4F9D-972F-39CA604A2275}" dt="2025-04-25T19:09:24.178" v="3197" actId="478"/>
          <ac:spMkLst>
            <pc:docMk/>
            <pc:sldMk cId="0" sldId="269"/>
            <ac:spMk id="9" creationId="{00000000-0000-0000-0000-000000000000}"/>
          </ac:spMkLst>
        </pc:spChg>
        <pc:spChg chg="mod">
          <ac:chgData name="giovanny teodoro" userId="6448de76dcc25f67" providerId="LiveId" clId="{4E1C85A0-E018-4F9D-972F-39CA604A2275}" dt="2025-04-25T19:09:58.346" v="3240" actId="14100"/>
          <ac:spMkLst>
            <pc:docMk/>
            <pc:sldMk cId="0" sldId="269"/>
            <ac:spMk id="10" creationId="{00000000-0000-0000-0000-000000000000}"/>
          </ac:spMkLst>
        </pc:spChg>
        <pc:spChg chg="mod">
          <ac:chgData name="giovanny teodoro" userId="6448de76dcc25f67" providerId="LiveId" clId="{4E1C85A0-E018-4F9D-972F-39CA604A2275}" dt="2025-04-25T19:09:51.697" v="3239" actId="20577"/>
          <ac:spMkLst>
            <pc:docMk/>
            <pc:sldMk cId="0" sldId="269"/>
            <ac:spMk id="11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svg>
</file>

<file path=ppt/media/image22.png>
</file>

<file path=ppt/media/image23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4183" cy="502596"/>
          </a:xfrm>
          <a:prstGeom prst="rect">
            <a:avLst/>
          </a:prstGeom>
        </p:spPr>
        <p:txBody>
          <a:bodyPr vert="horz" lIns="96588" tIns="48294" rIns="96588" bIns="48294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00799" y="0"/>
            <a:ext cx="2984183" cy="502596"/>
          </a:xfrm>
          <a:prstGeom prst="rect">
            <a:avLst/>
          </a:prstGeom>
        </p:spPr>
        <p:txBody>
          <a:bodyPr vert="horz" lIns="96588" tIns="48294" rIns="96588" bIns="48294" rtlCol="0"/>
          <a:lstStyle>
            <a:lvl1pPr algn="r">
              <a:defRPr sz="1300"/>
            </a:lvl1pPr>
          </a:lstStyle>
          <a:p>
            <a:fld id="{6904F14F-8C17-1F41-BABB-8DFAD0110BAB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7100" cy="33797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588" tIns="48294" rIns="96588" bIns="4829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658" y="4820741"/>
            <a:ext cx="5509260" cy="3944243"/>
          </a:xfrm>
          <a:prstGeom prst="rect">
            <a:avLst/>
          </a:prstGeom>
        </p:spPr>
        <p:txBody>
          <a:bodyPr vert="horz" lIns="96588" tIns="48294" rIns="96588" bIns="48294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14531"/>
            <a:ext cx="2984183" cy="502595"/>
          </a:xfrm>
          <a:prstGeom prst="rect">
            <a:avLst/>
          </a:prstGeom>
        </p:spPr>
        <p:txBody>
          <a:bodyPr vert="horz" lIns="96588" tIns="48294" rIns="96588" bIns="48294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00799" y="9514531"/>
            <a:ext cx="2984183" cy="502595"/>
          </a:xfrm>
          <a:prstGeom prst="rect">
            <a:avLst/>
          </a:prstGeom>
        </p:spPr>
        <p:txBody>
          <a:bodyPr vert="horz" lIns="96588" tIns="48294" rIns="96588" bIns="48294" rtlCol="0" anchor="b"/>
          <a:lstStyle>
            <a:lvl1pPr algn="r">
              <a:defRPr sz="1300"/>
            </a:lvl1pPr>
          </a:lstStyle>
          <a:p>
            <a:fld id="{EF14C9FB-56BA-174C-8F94-099661230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670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14C9FB-56BA-174C-8F94-0996612301C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993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14C9FB-56BA-174C-8F94-0996612301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9563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14C9FB-56BA-174C-8F94-0996612301C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711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858F9-5C21-827E-AA8F-0397D422ED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132BA3-656A-EE31-83CE-986AFDB2CC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1DB60-F3E6-F92F-8925-DC967CC36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6AE3B-B749-024A-9B25-02FD2DBD7E42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224916-83A8-2A1F-A214-8B4DC1753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037CCA-13C0-F24C-8CF6-A0DF83EE6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DE872-5198-5E43-80B3-99255BF1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078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6975D-DC89-63C9-E8D2-9AFEEE18F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B63411-9FD2-B661-E3D5-AD1ED87122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C064DB-AF66-E3B8-9DB2-C90E9780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6AE3B-B749-024A-9B25-02FD2DBD7E42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F68991-5364-3D42-F005-D9EDA0138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4736B-A953-6B7C-EEA7-9993A25E6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DE872-5198-5E43-80B3-99255BF1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436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FB8477-E749-1E9C-1F16-1AB5163386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82C784-6F7B-397C-CBAD-3B205306C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7AD12-4B89-7605-56FC-4AC744672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6AE3B-B749-024A-9B25-02FD2DBD7E42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9A43A-5E4A-8E96-5C7F-265926FF7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474F3-2EE7-E779-4858-B4C1B2705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DE872-5198-5E43-80B3-99255BF1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548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F5E25-5DD7-0733-FD96-7DB538649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1AABD-EBE2-2420-9B0D-6C9191CD5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A57ECC-D30E-AD08-ACA7-D0F0F5099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6AE3B-B749-024A-9B25-02FD2DBD7E42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378439-935B-35C4-53AB-258C7F29E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D93063-658F-CC09-1237-0849B7A6D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DE872-5198-5E43-80B3-99255BF1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321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53FDE-5310-CBC5-12A0-B78DE0B15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AEB32E-0F6E-82C7-93BE-58F84513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E9C48F-9A4E-6478-2EBC-20AD5B4E9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6AE3B-B749-024A-9B25-02FD2DBD7E42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33A41-8DB3-3F1E-2471-5BA2B787E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E56C5-CB82-AC10-53A8-1DA71F9A6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DE872-5198-5E43-80B3-99255BF1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056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5CABF-767D-6F1B-E60E-3D19839F7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E2D8A1-646F-32A0-1D73-32E38ABE01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53399F-D0EE-ADEA-C8DC-19CA098F06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611AC-6129-13A4-D30A-C2A96942A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6AE3B-B749-024A-9B25-02FD2DBD7E42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C4EAD8-0E30-7592-55C7-AC949CED0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812650-CF60-BC1D-376C-D9A2FF40E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DE872-5198-5E43-80B3-99255BF1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849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562B7-3A78-528C-6B71-9C61F28CC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0CC21F-47EF-78CA-A5EF-4C4FF0FCDB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C0A194-0F18-CB00-5E43-A4ED7E797E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8B0C50-5EC0-2588-978D-D7952B4CAD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261E57-F65A-33DC-07E3-0AB37C21FF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235B76-54F9-BB8E-E33B-1C59181AC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6AE3B-B749-024A-9B25-02FD2DBD7E42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ADF46A-9605-F7A5-85A0-76B10AA54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9CD7E0-D62E-DCFA-E375-6DE67FE17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DE872-5198-5E43-80B3-99255BF1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307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F8E7B-263B-5ABA-3CA1-A02CD1447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12DE4B-2039-59C0-B735-A096DE5C3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6AE3B-B749-024A-9B25-02FD2DBD7E42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A08DF8-407D-B79F-9D22-4DD3A03D0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AF7412-388E-9AB6-0D1A-47D1D1CFE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DE872-5198-5E43-80B3-99255BF1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746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F50314-B066-07BD-101F-7811CF9AE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6AE3B-B749-024A-9B25-02FD2DBD7E42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F29669-1826-E1FC-0145-19BFC5C83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51BFDA-79B3-EDA4-528A-BD4F07A27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DE872-5198-5E43-80B3-99255BF1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358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C881D-2F7B-2E30-05F8-8C0D5B3FA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54DD-F653-F59D-9836-16B66F8A3C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E896C6-F119-56B7-C2E1-E7B06D7C8B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840EB1-2CEC-0053-90B9-92DBF65AE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6AE3B-B749-024A-9B25-02FD2DBD7E42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E0727-F5A5-7F40-E1F6-7D41E8C38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2F2A86-AB5E-93A0-AC31-A00DA99D3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DE872-5198-5E43-80B3-99255BF1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945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DCB86-DFC8-6B3C-FB69-2744E2081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59CE43-0235-5C80-00C5-9A0E66EF74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99C0A7-3961-91AE-B281-4D30E5850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AACC69-9509-1E97-C2C9-4CE309810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6AE3B-B749-024A-9B25-02FD2DBD7E42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54B136-5CDE-DC4D-5694-91D27F573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46D4EC-665C-ABE7-65C7-87DA21B6D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DE872-5198-5E43-80B3-99255BF1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402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4BC4BE-8E13-8E09-E68F-B1B69DF6C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BE919B-7F0D-07AF-A96E-FB235B43FF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3CBC11-8B4B-43DF-F641-C939D1A892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F6AE3B-B749-024A-9B25-02FD2DBD7E42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D2FBB7-5CFB-CA22-2431-1553891161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B3DB39-8F87-64BC-11DA-2FBDB24B65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4DE872-5198-5E43-80B3-99255BF1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73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2">
            <a:extLst>
              <a:ext uri="{FF2B5EF4-FFF2-40B4-BE49-F238E27FC236}">
                <a16:creationId xmlns:a16="http://schemas.microsoft.com/office/drawing/2014/main" id="{DFC725CD-A25C-F8B2-4925-FD64A5A0B7D8}"/>
              </a:ext>
            </a:extLst>
          </p:cNvPr>
          <p:cNvSpPr/>
          <p:nvPr/>
        </p:nvSpPr>
        <p:spPr>
          <a:xfrm>
            <a:off x="-306423" y="-252920"/>
            <a:ext cx="12962107" cy="7451388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454" b="-14064"/>
            </a:stretch>
          </a:blipFill>
        </p:spPr>
        <p:txBody>
          <a:bodyPr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7D6818-C9D0-C6E9-6B12-8127CD8A0A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2968" y="1867723"/>
            <a:ext cx="10495171" cy="1570364"/>
          </a:xfrm>
        </p:spPr>
        <p:txBody>
          <a:bodyPr>
            <a:noAutofit/>
          </a:bodyPr>
          <a:lstStyle/>
          <a:p>
            <a:r>
              <a:rPr lang="en-US" sz="12000" b="1" dirty="0">
                <a:solidFill>
                  <a:schemeClr val="bg1"/>
                </a:solidFill>
              </a:rPr>
              <a:t>Project Elevate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8211EA-C2FB-93A1-21B0-28799297FC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1510" y="3662099"/>
            <a:ext cx="9144000" cy="1655762"/>
          </a:xfrm>
        </p:spPr>
        <p:txBody>
          <a:bodyPr>
            <a:normAutofit/>
          </a:bodyPr>
          <a:lstStyle/>
          <a:p>
            <a:r>
              <a:rPr lang="en-US" sz="3600" b="1" spc="960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LIFTING PRISM TO NEW STRATEGIC HEIGHTS</a:t>
            </a:r>
          </a:p>
          <a:p>
            <a:endParaRPr lang="en-US" sz="3600" b="1" spc="960" dirty="0">
              <a:solidFill>
                <a:schemeClr val="bg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172022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5591A8-C3F0-DA49-0AB9-56FDE7155B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C65EDD-9442-3153-F98B-50D802440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35508"/>
            <a:ext cx="4818888" cy="1481328"/>
          </a:xfrm>
        </p:spPr>
        <p:txBody>
          <a:bodyPr anchor="b">
            <a:normAutofit/>
          </a:bodyPr>
          <a:lstStyle/>
          <a:p>
            <a:pPr algn="ctr"/>
            <a:r>
              <a:rPr lang="en-GB" sz="4900" b="1"/>
              <a:t> Retention Rate Insights</a:t>
            </a:r>
            <a:endParaRPr lang="en-US" sz="4900"/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A07E6-2EEC-0FFC-E497-438086DD6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110" y="3767327"/>
            <a:ext cx="4818888" cy="1714501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GB" sz="1400" b="1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Monthly Distinct Users</a:t>
            </a:r>
            <a:r>
              <a:rPr lang="en-GB" sz="1400" b="0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r>
              <a:rPr lang="en-GB" sz="1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Active user base nearly doubled over two years, indicating growth</a:t>
            </a:r>
          </a:p>
          <a:p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Future success hinges on enhancing user retention and lifetime value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 descr="A graph and chart with numbers and a green line&#10;&#10;AI-generated content may be incorrect.">
            <a:extLst>
              <a:ext uri="{FF2B5EF4-FFF2-40B4-BE49-F238E27FC236}">
                <a16:creationId xmlns:a16="http://schemas.microsoft.com/office/drawing/2014/main" id="{B1148939-BF4D-6468-00F4-42CAD09256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37" t="3119" r="42601" b="32481"/>
          <a:stretch/>
        </p:blipFill>
        <p:spPr>
          <a:xfrm>
            <a:off x="5462166" y="1932170"/>
            <a:ext cx="6486407" cy="4180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5656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59918D-A045-E24E-00B9-B887C4CD1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sz="5400" b="1"/>
              <a:t>Recommendations summary</a:t>
            </a:r>
            <a:endParaRPr lang="en-US" sz="5400"/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8353F-B84F-B3A3-DB20-35C6B918E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8568" y="2055813"/>
            <a:ext cx="7424377" cy="3015769"/>
          </a:xfrm>
        </p:spPr>
        <p:txBody>
          <a:bodyPr>
            <a:normAutofit fontScale="3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5500" dirty="0">
                <a:latin typeface="Calibri" panose="020F0502020204030204" pitchFamily="34" charset="0"/>
                <a:cs typeface="Calibri" panose="020F0502020204030204" pitchFamily="34" charset="0"/>
              </a:rPr>
              <a:t>Optimize or reallocate Meta spend to </a:t>
            </a:r>
            <a:r>
              <a:rPr lang="en-GB" sz="5500" dirty="0" err="1">
                <a:latin typeface="Calibri" panose="020F0502020204030204" pitchFamily="34" charset="0"/>
                <a:cs typeface="Calibri" panose="020F0502020204030204" pitchFamily="34" charset="0"/>
              </a:rPr>
              <a:t>RTBHouse</a:t>
            </a:r>
            <a:endParaRPr lang="en-GB" sz="5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GB" sz="5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5500" dirty="0">
                <a:latin typeface="Calibri" panose="020F0502020204030204" pitchFamily="34" charset="0"/>
                <a:cs typeface="Calibri" panose="020F0502020204030204" pitchFamily="34" charset="0"/>
              </a:rPr>
              <a:t>Incentivize guest users to create accounts</a:t>
            </a:r>
          </a:p>
          <a:p>
            <a:pPr marL="0" indent="0">
              <a:buNone/>
            </a:pPr>
            <a:endParaRPr lang="en-GB" sz="5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5500" dirty="0">
                <a:latin typeface="Calibri" panose="020F0502020204030204" pitchFamily="34" charset="0"/>
                <a:cs typeface="Calibri" panose="020F0502020204030204" pitchFamily="34" charset="0"/>
              </a:rPr>
              <a:t>A/B test landing pages to reduce drop-offs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5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5500" dirty="0">
                <a:latin typeface="Calibri" panose="020F0502020204030204" pitchFamily="34" charset="0"/>
                <a:cs typeface="Calibri" panose="020F0502020204030204" pitchFamily="34" charset="0"/>
              </a:rPr>
              <a:t>Scale high-margin channels like Tune and Twitter</a:t>
            </a:r>
          </a:p>
          <a:p>
            <a:pPr marL="0" indent="0">
              <a:buNone/>
            </a:pPr>
            <a:endParaRPr lang="en-GB" sz="5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5500" dirty="0">
                <a:latin typeface="Calibri" panose="020F0502020204030204" pitchFamily="34" charset="0"/>
                <a:cs typeface="Calibri" panose="020F0502020204030204" pitchFamily="34" charset="0"/>
              </a:rPr>
              <a:t>Implement email marketing and loyalty programs to boost retention</a:t>
            </a:r>
          </a:p>
          <a:p>
            <a:pPr marL="0" indent="0" algn="just">
              <a:buNone/>
            </a:pPr>
            <a:endParaRPr lang="en-US" sz="2200" dirty="0"/>
          </a:p>
        </p:txBody>
      </p:sp>
      <p:grpSp>
        <p:nvGrpSpPr>
          <p:cNvPr id="4" name="Group 2">
            <a:extLst>
              <a:ext uri="{FF2B5EF4-FFF2-40B4-BE49-F238E27FC236}">
                <a16:creationId xmlns:a16="http://schemas.microsoft.com/office/drawing/2014/main" id="{A875F61C-DC53-94BF-136E-7BB75021B07B}"/>
              </a:ext>
            </a:extLst>
          </p:cNvPr>
          <p:cNvGrpSpPr/>
          <p:nvPr/>
        </p:nvGrpSpPr>
        <p:grpSpPr>
          <a:xfrm>
            <a:off x="7675318" y="1786897"/>
            <a:ext cx="4332051" cy="3162328"/>
            <a:chOff x="0" y="0"/>
            <a:chExt cx="12173681" cy="7818124"/>
          </a:xfrm>
        </p:grpSpPr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id="{186FC7A5-64DD-2368-823B-7B2A257519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1803" b="1803"/>
            <a:stretch>
              <a:fillRect/>
            </a:stretch>
          </p:blipFill>
          <p:spPr>
            <a:xfrm>
              <a:off x="0" y="0"/>
              <a:ext cx="12173681" cy="7818124"/>
            </a:xfrm>
            <a:prstGeom prst="rect">
              <a:avLst/>
            </a:prstGeom>
          </p:spPr>
        </p:pic>
      </p:grpSp>
      <p:grpSp>
        <p:nvGrpSpPr>
          <p:cNvPr id="6" name="Group 4">
            <a:extLst>
              <a:ext uri="{FF2B5EF4-FFF2-40B4-BE49-F238E27FC236}">
                <a16:creationId xmlns:a16="http://schemas.microsoft.com/office/drawing/2014/main" id="{C3C98A7B-D3AB-F8F4-4C41-569D68A1E45C}"/>
              </a:ext>
            </a:extLst>
          </p:cNvPr>
          <p:cNvGrpSpPr/>
          <p:nvPr/>
        </p:nvGrpSpPr>
        <p:grpSpPr>
          <a:xfrm>
            <a:off x="7389780" y="4056434"/>
            <a:ext cx="3728936" cy="2648824"/>
            <a:chOff x="0" y="0"/>
            <a:chExt cx="11451197" cy="5443832"/>
          </a:xfrm>
        </p:grpSpPr>
        <p:pic>
          <p:nvPicPr>
            <p:cNvPr id="9" name="Picture 5">
              <a:extLst>
                <a:ext uri="{FF2B5EF4-FFF2-40B4-BE49-F238E27FC236}">
                  <a16:creationId xmlns:a16="http://schemas.microsoft.com/office/drawing/2014/main" id="{935AF4BB-8DEA-7DBD-D90A-6DF233421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6700" b="21945"/>
            <a:stretch>
              <a:fillRect/>
            </a:stretch>
          </p:blipFill>
          <p:spPr>
            <a:xfrm>
              <a:off x="0" y="0"/>
              <a:ext cx="11451197" cy="54438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825215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97144" y="-244879"/>
            <a:ext cx="12786288" cy="7347758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454" b="-14064"/>
            </a:stretch>
          </a:blipFill>
        </p:spPr>
        <p:txBody>
          <a:bodyPr/>
          <a:lstStyle/>
          <a:p>
            <a:endParaRPr lang="en-US" sz="1200" dirty="0"/>
          </a:p>
        </p:txBody>
      </p:sp>
      <p:sp>
        <p:nvSpPr>
          <p:cNvPr id="3" name="TextBox 3"/>
          <p:cNvSpPr txBox="1"/>
          <p:nvPr/>
        </p:nvSpPr>
        <p:spPr>
          <a:xfrm>
            <a:off x="1598157" y="2055695"/>
            <a:ext cx="9319782" cy="17306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334"/>
              </a:lnSpc>
            </a:pPr>
            <a:r>
              <a:rPr lang="en-US" sz="13334" dirty="0">
                <a:solidFill>
                  <a:srgbClr val="F1EEEB"/>
                </a:solidFill>
                <a:latin typeface="Dream Avenue" panose="02000503000000020004" charset="0"/>
                <a:ea typeface="Dream Avenue"/>
                <a:cs typeface="Dream Avenue"/>
                <a:sym typeface="Dream Avenue"/>
              </a:rPr>
              <a:t>THANK YOU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723144" y="1445727"/>
            <a:ext cx="5069809" cy="269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000" b="1" spc="600" dirty="0">
                <a:solidFill>
                  <a:srgbClr val="F1EEEB"/>
                </a:solidFill>
                <a:latin typeface="Poppins"/>
                <a:ea typeface="Poppins"/>
                <a:cs typeface="Poppins"/>
                <a:sym typeface="Poppins"/>
              </a:rPr>
              <a:t>Prism &amp; Co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98157" y="3804062"/>
            <a:ext cx="9319782" cy="2560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80"/>
              </a:lnSpc>
            </a:pPr>
            <a:endParaRPr lang="en-US" sz="1600" b="1" spc="112" dirty="0">
              <a:solidFill>
                <a:srgbClr val="F1EEEB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2438330" y="4785964"/>
            <a:ext cx="470039" cy="469255"/>
          </a:xfrm>
          <a:custGeom>
            <a:avLst/>
            <a:gdLst/>
            <a:ahLst/>
            <a:cxnLst/>
            <a:rect l="l" t="t" r="r" b="b"/>
            <a:pathLst>
              <a:path w="705058" h="703883">
                <a:moveTo>
                  <a:pt x="0" y="0"/>
                </a:moveTo>
                <a:lnTo>
                  <a:pt x="705058" y="0"/>
                </a:lnTo>
                <a:lnTo>
                  <a:pt x="705058" y="703884"/>
                </a:lnTo>
                <a:lnTo>
                  <a:pt x="0" y="7038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8" name="Freeform 8"/>
          <p:cNvSpPr/>
          <p:nvPr/>
        </p:nvSpPr>
        <p:spPr>
          <a:xfrm>
            <a:off x="7463737" y="4785964"/>
            <a:ext cx="470039" cy="469255"/>
          </a:xfrm>
          <a:custGeom>
            <a:avLst/>
            <a:gdLst/>
            <a:ahLst/>
            <a:cxnLst/>
            <a:rect l="l" t="t" r="r" b="b"/>
            <a:pathLst>
              <a:path w="705058" h="703883">
                <a:moveTo>
                  <a:pt x="0" y="0"/>
                </a:moveTo>
                <a:lnTo>
                  <a:pt x="705058" y="0"/>
                </a:lnTo>
                <a:lnTo>
                  <a:pt x="705058" y="703884"/>
                </a:lnTo>
                <a:lnTo>
                  <a:pt x="0" y="70388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10" name="TextBox 10"/>
          <p:cNvSpPr txBox="1"/>
          <p:nvPr/>
        </p:nvSpPr>
        <p:spPr>
          <a:xfrm>
            <a:off x="3029018" y="4873806"/>
            <a:ext cx="3238432" cy="2657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39"/>
              </a:lnSpc>
              <a:spcBef>
                <a:spcPct val="0"/>
              </a:spcBef>
            </a:pPr>
            <a:r>
              <a:rPr lang="en-GB" sz="1600" b="0" i="0" dirty="0">
                <a:solidFill>
                  <a:schemeClr val="bg1"/>
                </a:solidFill>
                <a:effectLst/>
                <a:latin typeface="-apple-system"/>
              </a:rPr>
              <a:t>www.linkedin.com/in/giovannyteodoro</a:t>
            </a:r>
            <a:endParaRPr lang="en-US" sz="1600" spc="96" dirty="0">
              <a:solidFill>
                <a:schemeClr val="bg1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54425" y="4875303"/>
            <a:ext cx="3613823" cy="265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39"/>
              </a:lnSpc>
              <a:spcBef>
                <a:spcPct val="0"/>
              </a:spcBef>
            </a:pPr>
            <a:r>
              <a:rPr lang="en-US" sz="1600" spc="96" dirty="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giovannyjoyteodoro1997@gmail.com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AE9BAE-52C6-0416-1CBD-F38260FA8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900" b="1" dirty="0">
                <a:solidFill>
                  <a:srgbClr val="002060"/>
                </a:solidFill>
              </a:rPr>
              <a:t>Executive Summary</a:t>
            </a:r>
            <a:endParaRPr lang="en-US" sz="4900" dirty="0"/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65808D7-722D-5680-8063-948232B3DE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895" t="6158" r="2071" b="78464"/>
          <a:stretch/>
        </p:blipFill>
        <p:spPr>
          <a:xfrm>
            <a:off x="18145" y="1988935"/>
            <a:ext cx="12162113" cy="13974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A0B97F-CCAD-2DD6-FC5B-9FB60D796D0A}"/>
              </a:ext>
            </a:extLst>
          </p:cNvPr>
          <p:cNvSpPr txBox="1"/>
          <p:nvPr/>
        </p:nvSpPr>
        <p:spPr>
          <a:xfrm>
            <a:off x="146135" y="3779673"/>
            <a:ext cx="1189667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1" spc="168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Purpose:</a:t>
            </a:r>
          </a:p>
          <a:p>
            <a:r>
              <a:rPr lang="en-GB" sz="1400" spc="168" dirty="0">
                <a:latin typeface="Calibri" panose="020F0502020204030204" pitchFamily="34" charset="0"/>
                <a:cs typeface="Calibri" panose="020F0502020204030204" pitchFamily="34" charset="0"/>
              </a:rPr>
              <a:t>Equip Prism with a real-time dashboard for faster, data-driven decisions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01F997-3027-0A36-3FD2-203A5BA3E5ED}"/>
              </a:ext>
            </a:extLst>
          </p:cNvPr>
          <p:cNvSpPr txBox="1"/>
          <p:nvPr/>
        </p:nvSpPr>
        <p:spPr>
          <a:xfrm>
            <a:off x="146135" y="4615438"/>
            <a:ext cx="11065397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Key Insights: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Conversion stagnation: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Despite peaking at 2.41% CVR plateaued in 2023. Funnel optimization is critical.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Ad spend efficiency: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Google &amp;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RTBHouse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outperform Meta in ROAS – budget reallocation is recommended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Retention challenge: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High percentage of guest checkouts indicates the need for stronger lifecycle strategies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Summary:</a:t>
            </a:r>
            <a:b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Prism’s growth is strong but improving retention and acquisition efficiency is crucial for sustainable success</a:t>
            </a:r>
            <a:endParaRPr lang="en-US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852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DE8EAE-5D85-AF48-2C3A-6BA231600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097" y="175486"/>
            <a:ext cx="5547865" cy="2061875"/>
          </a:xfrm>
        </p:spPr>
        <p:txBody>
          <a:bodyPr anchor="ctr"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en-US" sz="5400" b="1" dirty="0">
                <a:solidFill>
                  <a:srgbClr val="002060"/>
                </a:solidFill>
              </a:rPr>
              <a:t>Conversion Trend &amp; Platform Breakdown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DF0844-3D12-534E-2EB4-749659597E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421" y="2980571"/>
            <a:ext cx="6281656" cy="35450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Conversion Performance Over Time:</a:t>
            </a:r>
          </a:p>
          <a:p>
            <a:pPr marL="0" indent="0">
              <a:buNone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CVR peaked at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2.4%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in Q2 - 2022, dropped sharply below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0.5% 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by Q1 – 2023, and recovered slightly above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1.5% 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by Q2 – 2023</a:t>
            </a:r>
          </a:p>
          <a:p>
            <a:pPr marL="0" indent="0">
              <a:buNone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14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Conversion rate by Platform:</a:t>
            </a:r>
          </a:p>
          <a:p>
            <a:pPr marL="0" indent="0">
              <a:buNone/>
            </a:pP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RTBhouse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has significantly better conversion efficiency compared to Google and Meta, suggesting stronger audience alignment</a:t>
            </a:r>
          </a:p>
        </p:txBody>
      </p:sp>
      <p:pic>
        <p:nvPicPr>
          <p:cNvPr id="6" name="Picture 5" descr="A screenshot of a graph&#10;&#10;AI-generated content may be incorrect.">
            <a:extLst>
              <a:ext uri="{FF2B5EF4-FFF2-40B4-BE49-F238E27FC236}">
                <a16:creationId xmlns:a16="http://schemas.microsoft.com/office/drawing/2014/main" id="{426166D5-5450-6D06-AB34-7A5A7589799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1954" t="28661" r="7487" b="3708"/>
          <a:stretch/>
        </p:blipFill>
        <p:spPr>
          <a:xfrm>
            <a:off x="6992589" y="594919"/>
            <a:ext cx="5015674" cy="3108776"/>
          </a:xfrm>
          <a:prstGeom prst="rect">
            <a:avLst/>
          </a:prstGeom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7D5A876-B71A-79FD-EA71-3DDBEDDD2D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567" t="4439" r="48567" b="46896"/>
          <a:stretch/>
        </p:blipFill>
        <p:spPr>
          <a:xfrm>
            <a:off x="7014823" y="3927566"/>
            <a:ext cx="5055875" cy="276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618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C0458F-B17C-2A8A-3E9A-64F6370C49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9FA353-5AB6-71AD-C276-FF4683AA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88" y="519726"/>
            <a:ext cx="5652143" cy="1552194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GB" sz="5400" b="1" i="0" dirty="0">
                <a:solidFill>
                  <a:srgbClr val="002060"/>
                </a:solidFill>
                <a:effectLst/>
              </a:rPr>
              <a:t>Conversion Quality &amp; Funnel Analysis</a:t>
            </a:r>
            <a:endParaRPr lang="en-US" sz="7200" dirty="0">
              <a:solidFill>
                <a:srgbClr val="002060"/>
              </a:solidFill>
            </a:endParaRP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F3995-8185-5455-68DF-EB3E8F85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484" y="3061633"/>
            <a:ext cx="4692754" cy="276470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1600" b="1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Registered vs Guest Orders:</a:t>
            </a:r>
          </a:p>
          <a:p>
            <a:r>
              <a:rPr lang="en-GB" sz="1500" b="0" i="0" dirty="0">
                <a:solidFill>
                  <a:srgbClr val="1D1C1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Over </a:t>
            </a:r>
            <a:r>
              <a:rPr lang="en-GB" sz="1500" b="1" i="0" dirty="0">
                <a:solidFill>
                  <a:srgbClr val="1D1C1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60%</a:t>
            </a:r>
            <a:r>
              <a:rPr lang="en-GB" sz="1500" b="0" i="0" dirty="0">
                <a:solidFill>
                  <a:srgbClr val="1D1C1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of orders are made by guest users. </a:t>
            </a:r>
          </a:p>
          <a:p>
            <a:r>
              <a:rPr lang="en-GB" sz="1500" b="0" i="0" dirty="0">
                <a:solidFill>
                  <a:srgbClr val="1D1C1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Opportunity to drive account sign-ups to boost retention</a:t>
            </a:r>
            <a:endParaRPr lang="en-GB" sz="1500" dirty="0">
              <a:solidFill>
                <a:srgbClr val="1D1C1D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sz="1400" b="0" i="0" dirty="0">
              <a:solidFill>
                <a:srgbClr val="1D1C1D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GB" sz="1400" b="0" i="0" dirty="0">
              <a:solidFill>
                <a:srgbClr val="1D1C1D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GB" sz="1600" b="1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Funnel Chart (Clicks to Orders)</a:t>
            </a:r>
            <a:r>
              <a:rPr lang="en-GB" sz="1600" b="0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r>
              <a:rPr lang="en-GB" sz="1600" b="0" i="0" dirty="0">
                <a:solidFill>
                  <a:srgbClr val="1D1C1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 significant drop-off occurs between ad clicks and completed orders</a:t>
            </a:r>
          </a:p>
          <a:p>
            <a:r>
              <a:rPr lang="en-GB" sz="1600" b="0" i="0" dirty="0">
                <a:solidFill>
                  <a:srgbClr val="1D1C1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Click-to-order conversion </a:t>
            </a:r>
            <a:r>
              <a:rPr lang="en-GB" sz="1600" dirty="0">
                <a:solidFill>
                  <a:srgbClr val="1D1C1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at only </a:t>
            </a:r>
            <a:r>
              <a:rPr lang="en-GB" sz="1600" b="1" dirty="0">
                <a:solidFill>
                  <a:srgbClr val="1D1C1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1.2% </a:t>
            </a:r>
            <a:r>
              <a:rPr lang="en-GB" sz="1600" dirty="0">
                <a:solidFill>
                  <a:srgbClr val="1D1C1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signalling the need to improve landing page and site performance</a:t>
            </a:r>
            <a:endParaRPr lang="en-GB" sz="1400" b="0" i="0" dirty="0">
              <a:solidFill>
                <a:srgbClr val="1D1C1D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805C727-1FAD-E39B-8372-59BE94B7DA3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2236" t="8169" r="39963" b="58813"/>
          <a:stretch/>
        </p:blipFill>
        <p:spPr>
          <a:xfrm>
            <a:off x="6313139" y="3852588"/>
            <a:ext cx="5652143" cy="2764704"/>
          </a:xfrm>
          <a:prstGeom prst="rect">
            <a:avLst/>
          </a:prstGeom>
        </p:spPr>
      </p:pic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D164CD7-7179-161F-6B97-333FB38CEAB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5233" t="3745" r="12694" b="43326"/>
          <a:stretch/>
        </p:blipFill>
        <p:spPr>
          <a:xfrm>
            <a:off x="6313139" y="508700"/>
            <a:ext cx="5652143" cy="3103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752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959C6B72-F8E6-4281-8F3E-93FC0DC98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CBF9E0-0050-A344-09C2-87F347AC2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575" y="272374"/>
            <a:ext cx="5323005" cy="2089631"/>
          </a:xfrm>
        </p:spPr>
        <p:txBody>
          <a:bodyPr anchor="b">
            <a:noAutofit/>
          </a:bodyPr>
          <a:lstStyle/>
          <a:p>
            <a:pPr algn="ctr"/>
            <a:r>
              <a:rPr lang="en-GB" sz="4900" b="1" i="0" dirty="0">
                <a:solidFill>
                  <a:srgbClr val="002060"/>
                </a:solidFill>
                <a:effectLst/>
              </a:rPr>
              <a:t>Revenue Growth &amp; Traffic Source Contribution</a:t>
            </a:r>
            <a:endParaRPr lang="en-US" sz="4900" dirty="0">
              <a:solidFill>
                <a:srgbClr val="002060"/>
              </a:solidFill>
            </a:endParaRPr>
          </a:p>
        </p:txBody>
      </p:sp>
      <p:pic>
        <p:nvPicPr>
          <p:cNvPr id="9" name="Picture 8" descr="A graph with numbers and a line&#10;&#10;AI-generated content may be incorrect.">
            <a:extLst>
              <a:ext uri="{FF2B5EF4-FFF2-40B4-BE49-F238E27FC236}">
                <a16:creationId xmlns:a16="http://schemas.microsoft.com/office/drawing/2014/main" id="{CB45213F-0078-57E2-C275-81D47B1315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46" t="19752" r="14329" b="5165"/>
          <a:stretch/>
        </p:blipFill>
        <p:spPr>
          <a:xfrm>
            <a:off x="7582301" y="875983"/>
            <a:ext cx="4609699" cy="2778827"/>
          </a:xfrm>
          <a:prstGeom prst="rect">
            <a:avLst/>
          </a:prstGeom>
        </p:spPr>
      </p:pic>
      <p:pic>
        <p:nvPicPr>
          <p:cNvPr id="6" name="Picture 5" descr="A screenshot of a graph&#10;&#10;AI-generated content may be incorrect.">
            <a:extLst>
              <a:ext uri="{FF2B5EF4-FFF2-40B4-BE49-F238E27FC236}">
                <a16:creationId xmlns:a16="http://schemas.microsoft.com/office/drawing/2014/main" id="{EED6BC3B-90DE-2EE7-71B3-97C3F39C63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68" t="2422" r="53046" b="48406"/>
          <a:stretch/>
        </p:blipFill>
        <p:spPr>
          <a:xfrm>
            <a:off x="4132571" y="3036497"/>
            <a:ext cx="3097307" cy="2282153"/>
          </a:xfrm>
          <a:prstGeom prst="rect">
            <a:avLst/>
          </a:prstGeom>
        </p:spPr>
      </p:pic>
      <p:sp>
        <p:nvSpPr>
          <p:cNvPr id="28" name="sketch line">
            <a:extLst>
              <a:ext uri="{FF2B5EF4-FFF2-40B4-BE49-F238E27FC236}">
                <a16:creationId xmlns:a16="http://schemas.microsoft.com/office/drawing/2014/main" id="{490234EE-E0D8-4805-9227-CCEAC60169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2650181"/>
            <a:ext cx="4343400" cy="18288"/>
          </a:xfrm>
          <a:custGeom>
            <a:avLst/>
            <a:gdLst>
              <a:gd name="connsiteX0" fmla="*/ 0 w 4343400"/>
              <a:gd name="connsiteY0" fmla="*/ 0 h 18288"/>
              <a:gd name="connsiteX1" fmla="*/ 577052 w 4343400"/>
              <a:gd name="connsiteY1" fmla="*/ 0 h 18288"/>
              <a:gd name="connsiteX2" fmla="*/ 1067235 w 4343400"/>
              <a:gd name="connsiteY2" fmla="*/ 0 h 18288"/>
              <a:gd name="connsiteX3" fmla="*/ 1600853 w 4343400"/>
              <a:gd name="connsiteY3" fmla="*/ 0 h 18288"/>
              <a:gd name="connsiteX4" fmla="*/ 2264773 w 4343400"/>
              <a:gd name="connsiteY4" fmla="*/ 0 h 18288"/>
              <a:gd name="connsiteX5" fmla="*/ 2841825 w 4343400"/>
              <a:gd name="connsiteY5" fmla="*/ 0 h 18288"/>
              <a:gd name="connsiteX6" fmla="*/ 3375442 w 4343400"/>
              <a:gd name="connsiteY6" fmla="*/ 0 h 18288"/>
              <a:gd name="connsiteX7" fmla="*/ 4343400 w 4343400"/>
              <a:gd name="connsiteY7" fmla="*/ 0 h 18288"/>
              <a:gd name="connsiteX8" fmla="*/ 4343400 w 4343400"/>
              <a:gd name="connsiteY8" fmla="*/ 18288 h 18288"/>
              <a:gd name="connsiteX9" fmla="*/ 3722914 w 4343400"/>
              <a:gd name="connsiteY9" fmla="*/ 18288 h 18288"/>
              <a:gd name="connsiteX10" fmla="*/ 3189297 w 4343400"/>
              <a:gd name="connsiteY10" fmla="*/ 18288 h 18288"/>
              <a:gd name="connsiteX11" fmla="*/ 2481943 w 4343400"/>
              <a:gd name="connsiteY11" fmla="*/ 18288 h 18288"/>
              <a:gd name="connsiteX12" fmla="*/ 1904891 w 4343400"/>
              <a:gd name="connsiteY12" fmla="*/ 18288 h 18288"/>
              <a:gd name="connsiteX13" fmla="*/ 1414707 w 4343400"/>
              <a:gd name="connsiteY13" fmla="*/ 18288 h 18288"/>
              <a:gd name="connsiteX14" fmla="*/ 750788 w 4343400"/>
              <a:gd name="connsiteY14" fmla="*/ 18288 h 18288"/>
              <a:gd name="connsiteX15" fmla="*/ 0 w 4343400"/>
              <a:gd name="connsiteY15" fmla="*/ 18288 h 18288"/>
              <a:gd name="connsiteX16" fmla="*/ 0 w 43434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343400" h="18288" fill="none" extrusionOk="0">
                <a:moveTo>
                  <a:pt x="0" y="0"/>
                </a:moveTo>
                <a:cubicBezTo>
                  <a:pt x="233209" y="-19550"/>
                  <a:pt x="330816" y="19068"/>
                  <a:pt x="577052" y="0"/>
                </a:cubicBezTo>
                <a:cubicBezTo>
                  <a:pt x="823288" y="-19068"/>
                  <a:pt x="875077" y="10360"/>
                  <a:pt x="1067235" y="0"/>
                </a:cubicBezTo>
                <a:cubicBezTo>
                  <a:pt x="1259393" y="-10360"/>
                  <a:pt x="1410699" y="2939"/>
                  <a:pt x="1600853" y="0"/>
                </a:cubicBezTo>
                <a:cubicBezTo>
                  <a:pt x="1791007" y="-2939"/>
                  <a:pt x="2101644" y="-26225"/>
                  <a:pt x="2264773" y="0"/>
                </a:cubicBezTo>
                <a:cubicBezTo>
                  <a:pt x="2427902" y="26225"/>
                  <a:pt x="2690426" y="-27726"/>
                  <a:pt x="2841825" y="0"/>
                </a:cubicBezTo>
                <a:cubicBezTo>
                  <a:pt x="2993224" y="27726"/>
                  <a:pt x="3172320" y="-18569"/>
                  <a:pt x="3375442" y="0"/>
                </a:cubicBezTo>
                <a:cubicBezTo>
                  <a:pt x="3578564" y="18569"/>
                  <a:pt x="4003119" y="21909"/>
                  <a:pt x="4343400" y="0"/>
                </a:cubicBezTo>
                <a:cubicBezTo>
                  <a:pt x="4343798" y="7429"/>
                  <a:pt x="4343380" y="10822"/>
                  <a:pt x="4343400" y="18288"/>
                </a:cubicBezTo>
                <a:cubicBezTo>
                  <a:pt x="4109047" y="14709"/>
                  <a:pt x="3996986" y="7919"/>
                  <a:pt x="3722914" y="18288"/>
                </a:cubicBezTo>
                <a:cubicBezTo>
                  <a:pt x="3448842" y="28657"/>
                  <a:pt x="3340973" y="29252"/>
                  <a:pt x="3189297" y="18288"/>
                </a:cubicBezTo>
                <a:cubicBezTo>
                  <a:pt x="3037621" y="7324"/>
                  <a:pt x="2636891" y="-9539"/>
                  <a:pt x="2481943" y="18288"/>
                </a:cubicBezTo>
                <a:cubicBezTo>
                  <a:pt x="2326995" y="46115"/>
                  <a:pt x="2131632" y="740"/>
                  <a:pt x="1904891" y="18288"/>
                </a:cubicBezTo>
                <a:cubicBezTo>
                  <a:pt x="1678150" y="35836"/>
                  <a:pt x="1575362" y="-3381"/>
                  <a:pt x="1414707" y="18288"/>
                </a:cubicBezTo>
                <a:cubicBezTo>
                  <a:pt x="1254052" y="39957"/>
                  <a:pt x="1051093" y="-335"/>
                  <a:pt x="750788" y="18288"/>
                </a:cubicBezTo>
                <a:cubicBezTo>
                  <a:pt x="450483" y="36911"/>
                  <a:pt x="293781" y="22900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343400" h="18288" stroke="0" extrusionOk="0">
                <a:moveTo>
                  <a:pt x="0" y="0"/>
                </a:moveTo>
                <a:cubicBezTo>
                  <a:pt x="212719" y="-28531"/>
                  <a:pt x="340561" y="-1164"/>
                  <a:pt x="577052" y="0"/>
                </a:cubicBezTo>
                <a:cubicBezTo>
                  <a:pt x="813543" y="1164"/>
                  <a:pt x="866967" y="-9376"/>
                  <a:pt x="1067235" y="0"/>
                </a:cubicBezTo>
                <a:cubicBezTo>
                  <a:pt x="1267503" y="9376"/>
                  <a:pt x="1485778" y="-20470"/>
                  <a:pt x="1774589" y="0"/>
                </a:cubicBezTo>
                <a:cubicBezTo>
                  <a:pt x="2063400" y="20470"/>
                  <a:pt x="2090152" y="-14502"/>
                  <a:pt x="2351641" y="0"/>
                </a:cubicBezTo>
                <a:cubicBezTo>
                  <a:pt x="2613130" y="14502"/>
                  <a:pt x="2802864" y="19125"/>
                  <a:pt x="2928693" y="0"/>
                </a:cubicBezTo>
                <a:cubicBezTo>
                  <a:pt x="3054522" y="-19125"/>
                  <a:pt x="3482611" y="-2038"/>
                  <a:pt x="3636046" y="0"/>
                </a:cubicBezTo>
                <a:cubicBezTo>
                  <a:pt x="3789481" y="2038"/>
                  <a:pt x="4012363" y="973"/>
                  <a:pt x="4343400" y="0"/>
                </a:cubicBezTo>
                <a:cubicBezTo>
                  <a:pt x="4342514" y="5429"/>
                  <a:pt x="4344221" y="14046"/>
                  <a:pt x="4343400" y="18288"/>
                </a:cubicBezTo>
                <a:cubicBezTo>
                  <a:pt x="4078870" y="-6138"/>
                  <a:pt x="4015967" y="29658"/>
                  <a:pt x="3809782" y="18288"/>
                </a:cubicBezTo>
                <a:cubicBezTo>
                  <a:pt x="3603597" y="6918"/>
                  <a:pt x="3495552" y="24439"/>
                  <a:pt x="3189297" y="18288"/>
                </a:cubicBezTo>
                <a:cubicBezTo>
                  <a:pt x="2883042" y="12137"/>
                  <a:pt x="2850610" y="32583"/>
                  <a:pt x="2568811" y="18288"/>
                </a:cubicBezTo>
                <a:cubicBezTo>
                  <a:pt x="2287012" y="3993"/>
                  <a:pt x="2279820" y="23580"/>
                  <a:pt x="1991759" y="18288"/>
                </a:cubicBezTo>
                <a:cubicBezTo>
                  <a:pt x="1703698" y="12996"/>
                  <a:pt x="1616455" y="23157"/>
                  <a:pt x="1284405" y="18288"/>
                </a:cubicBezTo>
                <a:cubicBezTo>
                  <a:pt x="952355" y="13419"/>
                  <a:pt x="783530" y="16053"/>
                  <a:pt x="577052" y="18288"/>
                </a:cubicBezTo>
                <a:cubicBezTo>
                  <a:pt x="370574" y="20523"/>
                  <a:pt x="173929" y="519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305E5-9A14-0AAB-E0DB-FF1FF2C39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93" y="2873584"/>
            <a:ext cx="3967666" cy="40731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400" b="1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Cumulative Revenue</a:t>
            </a:r>
            <a:r>
              <a:rPr lang="en-GB" sz="1400" b="0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r>
              <a:rPr lang="en-GB" sz="1400" dirty="0">
                <a:solidFill>
                  <a:srgbClr val="1D1C1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Over </a:t>
            </a:r>
            <a:r>
              <a:rPr lang="en-GB" sz="1400" b="1" dirty="0">
                <a:solidFill>
                  <a:srgbClr val="1D1C1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$8.6M </a:t>
            </a:r>
            <a:r>
              <a:rPr lang="en-GB" sz="1400" dirty="0">
                <a:solidFill>
                  <a:srgbClr val="1D1C1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generated to date, validating scaled channel strategies </a:t>
            </a:r>
            <a:endParaRPr lang="en-GB" sz="1400" b="0" i="0" dirty="0">
              <a:solidFill>
                <a:srgbClr val="1D1C1D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GB" sz="1400" b="0" i="0" dirty="0">
              <a:solidFill>
                <a:srgbClr val="00206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GB" sz="1400" b="1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Revenue by Traffic Source</a:t>
            </a:r>
            <a:r>
              <a:rPr lang="en-GB" sz="1400" b="0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r>
              <a:rPr lang="en-GB" sz="1400" b="0" i="0" dirty="0">
                <a:solidFill>
                  <a:srgbClr val="1D1C1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Google is the dominant revenue driver</a:t>
            </a:r>
          </a:p>
          <a:p>
            <a:r>
              <a:rPr lang="en-GB" sz="1400" dirty="0">
                <a:solidFill>
                  <a:srgbClr val="1D1C1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There’s potential in developing under-leveraged but profitable sources</a:t>
            </a:r>
          </a:p>
          <a:p>
            <a:endParaRPr lang="en-GB" sz="1400" dirty="0">
              <a:solidFill>
                <a:srgbClr val="1D1C1D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l">
              <a:buNone/>
            </a:pPr>
            <a:r>
              <a:rPr lang="en-GB" sz="1400" b="1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Revenue Over Time</a:t>
            </a:r>
            <a:r>
              <a:rPr lang="en-GB" sz="1400" b="0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r>
              <a:rPr lang="en-GB" sz="1400" dirty="0">
                <a:solidFill>
                  <a:srgbClr val="1D1C1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Steady revenue growth peaking in December at 2023 at </a:t>
            </a:r>
            <a:r>
              <a:rPr lang="en-GB" sz="1400" b="1" dirty="0">
                <a:solidFill>
                  <a:srgbClr val="1D1C1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$8.52K</a:t>
            </a:r>
            <a:endParaRPr lang="en-GB" sz="1400" b="1" i="0" dirty="0">
              <a:solidFill>
                <a:srgbClr val="1D1C1D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 descr="A screenshot of a graph&#10;&#10;AI-generated content may be incorrect.">
            <a:extLst>
              <a:ext uri="{FF2B5EF4-FFF2-40B4-BE49-F238E27FC236}">
                <a16:creationId xmlns:a16="http://schemas.microsoft.com/office/drawing/2014/main" id="{61424B5F-A45F-A0BB-7BEA-A8A8409CB1A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4057" t="33127" r="14776" b="2810"/>
          <a:stretch/>
        </p:blipFill>
        <p:spPr>
          <a:xfrm>
            <a:off x="7582302" y="3654810"/>
            <a:ext cx="4609698" cy="320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13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0158CE3-4D3C-D260-0226-1622AE36D5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75A5B51-0925-4835-8511-A0DD17EAA9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497EA9-288F-513A-497E-4AB025F9F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08507"/>
            <a:ext cx="4153905" cy="1446410"/>
          </a:xfrm>
        </p:spPr>
        <p:txBody>
          <a:bodyPr anchor="b">
            <a:normAutofit/>
          </a:bodyPr>
          <a:lstStyle/>
          <a:p>
            <a:pPr algn="ctr"/>
            <a:r>
              <a:rPr lang="en-GB" sz="4900" b="1" i="0" dirty="0">
                <a:solidFill>
                  <a:srgbClr val="002060"/>
                </a:solidFill>
                <a:effectLst/>
              </a:rPr>
              <a:t>Profitability by Source</a:t>
            </a:r>
            <a:endParaRPr lang="en-US" sz="4900" dirty="0">
              <a:solidFill>
                <a:srgbClr val="002060"/>
              </a:solidFill>
            </a:endParaRP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5CDFD20D-8E4F-4E3A-AF87-93F23E0D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2650181"/>
            <a:ext cx="4343400" cy="18288"/>
          </a:xfrm>
          <a:custGeom>
            <a:avLst/>
            <a:gdLst>
              <a:gd name="connsiteX0" fmla="*/ 0 w 4343400"/>
              <a:gd name="connsiteY0" fmla="*/ 0 h 18288"/>
              <a:gd name="connsiteX1" fmla="*/ 577052 w 4343400"/>
              <a:gd name="connsiteY1" fmla="*/ 0 h 18288"/>
              <a:gd name="connsiteX2" fmla="*/ 1067235 w 4343400"/>
              <a:gd name="connsiteY2" fmla="*/ 0 h 18288"/>
              <a:gd name="connsiteX3" fmla="*/ 1600853 w 4343400"/>
              <a:gd name="connsiteY3" fmla="*/ 0 h 18288"/>
              <a:gd name="connsiteX4" fmla="*/ 2264773 w 4343400"/>
              <a:gd name="connsiteY4" fmla="*/ 0 h 18288"/>
              <a:gd name="connsiteX5" fmla="*/ 2841825 w 4343400"/>
              <a:gd name="connsiteY5" fmla="*/ 0 h 18288"/>
              <a:gd name="connsiteX6" fmla="*/ 3375442 w 4343400"/>
              <a:gd name="connsiteY6" fmla="*/ 0 h 18288"/>
              <a:gd name="connsiteX7" fmla="*/ 4343400 w 4343400"/>
              <a:gd name="connsiteY7" fmla="*/ 0 h 18288"/>
              <a:gd name="connsiteX8" fmla="*/ 4343400 w 4343400"/>
              <a:gd name="connsiteY8" fmla="*/ 18288 h 18288"/>
              <a:gd name="connsiteX9" fmla="*/ 3722914 w 4343400"/>
              <a:gd name="connsiteY9" fmla="*/ 18288 h 18288"/>
              <a:gd name="connsiteX10" fmla="*/ 3189297 w 4343400"/>
              <a:gd name="connsiteY10" fmla="*/ 18288 h 18288"/>
              <a:gd name="connsiteX11" fmla="*/ 2481943 w 4343400"/>
              <a:gd name="connsiteY11" fmla="*/ 18288 h 18288"/>
              <a:gd name="connsiteX12" fmla="*/ 1904891 w 4343400"/>
              <a:gd name="connsiteY12" fmla="*/ 18288 h 18288"/>
              <a:gd name="connsiteX13" fmla="*/ 1414707 w 4343400"/>
              <a:gd name="connsiteY13" fmla="*/ 18288 h 18288"/>
              <a:gd name="connsiteX14" fmla="*/ 750788 w 4343400"/>
              <a:gd name="connsiteY14" fmla="*/ 18288 h 18288"/>
              <a:gd name="connsiteX15" fmla="*/ 0 w 4343400"/>
              <a:gd name="connsiteY15" fmla="*/ 18288 h 18288"/>
              <a:gd name="connsiteX16" fmla="*/ 0 w 43434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343400" h="18288" fill="none" extrusionOk="0">
                <a:moveTo>
                  <a:pt x="0" y="0"/>
                </a:moveTo>
                <a:cubicBezTo>
                  <a:pt x="233209" y="-19550"/>
                  <a:pt x="330816" y="19068"/>
                  <a:pt x="577052" y="0"/>
                </a:cubicBezTo>
                <a:cubicBezTo>
                  <a:pt x="823288" y="-19068"/>
                  <a:pt x="875077" y="10360"/>
                  <a:pt x="1067235" y="0"/>
                </a:cubicBezTo>
                <a:cubicBezTo>
                  <a:pt x="1259393" y="-10360"/>
                  <a:pt x="1410699" y="2939"/>
                  <a:pt x="1600853" y="0"/>
                </a:cubicBezTo>
                <a:cubicBezTo>
                  <a:pt x="1791007" y="-2939"/>
                  <a:pt x="2101644" y="-26225"/>
                  <a:pt x="2264773" y="0"/>
                </a:cubicBezTo>
                <a:cubicBezTo>
                  <a:pt x="2427902" y="26225"/>
                  <a:pt x="2690426" y="-27726"/>
                  <a:pt x="2841825" y="0"/>
                </a:cubicBezTo>
                <a:cubicBezTo>
                  <a:pt x="2993224" y="27726"/>
                  <a:pt x="3172320" y="-18569"/>
                  <a:pt x="3375442" y="0"/>
                </a:cubicBezTo>
                <a:cubicBezTo>
                  <a:pt x="3578564" y="18569"/>
                  <a:pt x="4003119" y="21909"/>
                  <a:pt x="4343400" y="0"/>
                </a:cubicBezTo>
                <a:cubicBezTo>
                  <a:pt x="4343798" y="7429"/>
                  <a:pt x="4343380" y="10822"/>
                  <a:pt x="4343400" y="18288"/>
                </a:cubicBezTo>
                <a:cubicBezTo>
                  <a:pt x="4109047" y="14709"/>
                  <a:pt x="3996986" y="7919"/>
                  <a:pt x="3722914" y="18288"/>
                </a:cubicBezTo>
                <a:cubicBezTo>
                  <a:pt x="3448842" y="28657"/>
                  <a:pt x="3340973" y="29252"/>
                  <a:pt x="3189297" y="18288"/>
                </a:cubicBezTo>
                <a:cubicBezTo>
                  <a:pt x="3037621" y="7324"/>
                  <a:pt x="2636891" y="-9539"/>
                  <a:pt x="2481943" y="18288"/>
                </a:cubicBezTo>
                <a:cubicBezTo>
                  <a:pt x="2326995" y="46115"/>
                  <a:pt x="2131632" y="740"/>
                  <a:pt x="1904891" y="18288"/>
                </a:cubicBezTo>
                <a:cubicBezTo>
                  <a:pt x="1678150" y="35836"/>
                  <a:pt x="1575362" y="-3381"/>
                  <a:pt x="1414707" y="18288"/>
                </a:cubicBezTo>
                <a:cubicBezTo>
                  <a:pt x="1254052" y="39957"/>
                  <a:pt x="1051093" y="-335"/>
                  <a:pt x="750788" y="18288"/>
                </a:cubicBezTo>
                <a:cubicBezTo>
                  <a:pt x="450483" y="36911"/>
                  <a:pt x="293781" y="22900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343400" h="18288" stroke="0" extrusionOk="0">
                <a:moveTo>
                  <a:pt x="0" y="0"/>
                </a:moveTo>
                <a:cubicBezTo>
                  <a:pt x="212719" y="-28531"/>
                  <a:pt x="340561" y="-1164"/>
                  <a:pt x="577052" y="0"/>
                </a:cubicBezTo>
                <a:cubicBezTo>
                  <a:pt x="813543" y="1164"/>
                  <a:pt x="866967" y="-9376"/>
                  <a:pt x="1067235" y="0"/>
                </a:cubicBezTo>
                <a:cubicBezTo>
                  <a:pt x="1267503" y="9376"/>
                  <a:pt x="1485778" y="-20470"/>
                  <a:pt x="1774589" y="0"/>
                </a:cubicBezTo>
                <a:cubicBezTo>
                  <a:pt x="2063400" y="20470"/>
                  <a:pt x="2090152" y="-14502"/>
                  <a:pt x="2351641" y="0"/>
                </a:cubicBezTo>
                <a:cubicBezTo>
                  <a:pt x="2613130" y="14502"/>
                  <a:pt x="2802864" y="19125"/>
                  <a:pt x="2928693" y="0"/>
                </a:cubicBezTo>
                <a:cubicBezTo>
                  <a:pt x="3054522" y="-19125"/>
                  <a:pt x="3482611" y="-2038"/>
                  <a:pt x="3636046" y="0"/>
                </a:cubicBezTo>
                <a:cubicBezTo>
                  <a:pt x="3789481" y="2038"/>
                  <a:pt x="4012363" y="973"/>
                  <a:pt x="4343400" y="0"/>
                </a:cubicBezTo>
                <a:cubicBezTo>
                  <a:pt x="4342514" y="5429"/>
                  <a:pt x="4344221" y="14046"/>
                  <a:pt x="4343400" y="18288"/>
                </a:cubicBezTo>
                <a:cubicBezTo>
                  <a:pt x="4078870" y="-6138"/>
                  <a:pt x="4015967" y="29658"/>
                  <a:pt x="3809782" y="18288"/>
                </a:cubicBezTo>
                <a:cubicBezTo>
                  <a:pt x="3603597" y="6918"/>
                  <a:pt x="3495552" y="24439"/>
                  <a:pt x="3189297" y="18288"/>
                </a:cubicBezTo>
                <a:cubicBezTo>
                  <a:pt x="2883042" y="12137"/>
                  <a:pt x="2850610" y="32583"/>
                  <a:pt x="2568811" y="18288"/>
                </a:cubicBezTo>
                <a:cubicBezTo>
                  <a:pt x="2287012" y="3993"/>
                  <a:pt x="2279820" y="23580"/>
                  <a:pt x="1991759" y="18288"/>
                </a:cubicBezTo>
                <a:cubicBezTo>
                  <a:pt x="1703698" y="12996"/>
                  <a:pt x="1616455" y="23157"/>
                  <a:pt x="1284405" y="18288"/>
                </a:cubicBezTo>
                <a:cubicBezTo>
                  <a:pt x="952355" y="13419"/>
                  <a:pt x="783530" y="16053"/>
                  <a:pt x="577052" y="18288"/>
                </a:cubicBezTo>
                <a:cubicBezTo>
                  <a:pt x="370574" y="20523"/>
                  <a:pt x="173929" y="519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69574-9EC8-CDFC-0DDE-C1210FACC7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335" y="2886228"/>
            <a:ext cx="5266027" cy="366282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1500" b="1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Profit Margin by Source: </a:t>
            </a:r>
          </a:p>
          <a:p>
            <a:r>
              <a:rPr lang="en-GB" sz="1400" b="0" i="0" dirty="0">
                <a:solidFill>
                  <a:srgbClr val="1D1C1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Twitter</a:t>
            </a:r>
            <a:r>
              <a:rPr lang="en-GB" sz="1400" dirty="0">
                <a:solidFill>
                  <a:srgbClr val="1D1C1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Tune, and </a:t>
            </a:r>
            <a:r>
              <a:rPr lang="en-GB" sz="1400" dirty="0" err="1">
                <a:solidFill>
                  <a:srgbClr val="1D1C1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PiceSpy</a:t>
            </a:r>
            <a:r>
              <a:rPr lang="en-GB" sz="1400" dirty="0">
                <a:solidFill>
                  <a:srgbClr val="1D1C1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deliver the highest profit margins despite lower traffic volumes</a:t>
            </a:r>
            <a:endParaRPr lang="en-GB" sz="1200" b="0" i="0" dirty="0">
              <a:solidFill>
                <a:srgbClr val="1D1C1D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GB" sz="1500" b="0" i="0" dirty="0">
              <a:solidFill>
                <a:srgbClr val="1D1C1D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l">
              <a:buNone/>
            </a:pPr>
            <a:r>
              <a:rPr lang="en-GB" sz="1500" b="1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Profit by Source</a:t>
            </a:r>
            <a:r>
              <a:rPr lang="en-GB" sz="1500" b="0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r>
              <a:rPr lang="en-GB" sz="1400" b="0" i="0" dirty="0">
                <a:solidFill>
                  <a:srgbClr val="1D1C1D"/>
                </a:solidFill>
                <a:effectLst/>
                <a:latin typeface="Slack-Lato"/>
              </a:rPr>
              <a:t>Google leads in absolute profit, balancing high traffic volumes with lower margins</a:t>
            </a:r>
          </a:p>
          <a:p>
            <a:pPr marL="0" indent="0">
              <a:buNone/>
            </a:pPr>
            <a:endParaRPr lang="en-GB" sz="1700" b="0" i="0" dirty="0">
              <a:solidFill>
                <a:srgbClr val="1D1C1D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l">
              <a:buNone/>
            </a:pPr>
            <a:r>
              <a:rPr lang="en-GB" sz="1500" b="1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Revenue + Profit Trend: </a:t>
            </a:r>
          </a:p>
          <a:p>
            <a:r>
              <a:rPr lang="en-GB" sz="1400" b="0" i="0" dirty="0">
                <a:solidFill>
                  <a:srgbClr val="1D1C1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Revenue and profit growth are closely aligned, reflecting strong operational control</a:t>
            </a:r>
            <a:endParaRPr lang="en-GB" sz="1200" i="0" dirty="0">
              <a:solidFill>
                <a:srgbClr val="1D1C1D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 descr="A screenshot of a graph&#10;&#10;AI-generated content may be incorrect.">
            <a:extLst>
              <a:ext uri="{FF2B5EF4-FFF2-40B4-BE49-F238E27FC236}">
                <a16:creationId xmlns:a16="http://schemas.microsoft.com/office/drawing/2014/main" id="{5BB4241A-C19C-8600-E0CE-A682BDE995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3729" t="3075" r="9048" b="53469"/>
          <a:stretch/>
        </p:blipFill>
        <p:spPr>
          <a:xfrm>
            <a:off x="5269442" y="921333"/>
            <a:ext cx="3315316" cy="2186813"/>
          </a:xfrm>
          <a:prstGeom prst="rect">
            <a:avLst/>
          </a:prstGeom>
        </p:spPr>
      </p:pic>
      <p:pic>
        <p:nvPicPr>
          <p:cNvPr id="4" name="Picture 3" descr="A screenshot of a graph&#10;&#10;AI-generated content may be incorrect.">
            <a:extLst>
              <a:ext uri="{FF2B5EF4-FFF2-40B4-BE49-F238E27FC236}">
                <a16:creationId xmlns:a16="http://schemas.microsoft.com/office/drawing/2014/main" id="{02A5B5DD-76E5-4A65-96BA-BBE2B2D580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53" t="51538" r="53017" b="1691"/>
          <a:stretch/>
        </p:blipFill>
        <p:spPr>
          <a:xfrm>
            <a:off x="8672600" y="921333"/>
            <a:ext cx="3461420" cy="2051761"/>
          </a:xfrm>
          <a:prstGeom prst="rect">
            <a:avLst/>
          </a:prstGeom>
        </p:spPr>
      </p:pic>
      <p:pic>
        <p:nvPicPr>
          <p:cNvPr id="8" name="Picture 7" descr="A screenshot of a graph&#10;&#10;AI-generated content may be incorrect.">
            <a:extLst>
              <a:ext uri="{FF2B5EF4-FFF2-40B4-BE49-F238E27FC236}">
                <a16:creationId xmlns:a16="http://schemas.microsoft.com/office/drawing/2014/main" id="{4F049958-AD91-F291-9B7E-941CFBEA02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568" t="47836" r="1215" b="2855"/>
          <a:stretch/>
        </p:blipFill>
        <p:spPr>
          <a:xfrm>
            <a:off x="6702639" y="3241331"/>
            <a:ext cx="5080739" cy="293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676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419ED8-F07F-8FF9-AC8B-216032C905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125AB-BC82-FB28-3812-2E30099AE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4126473" cy="3483864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1400" b="1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Average Ad Cost by Platform</a:t>
            </a:r>
            <a:r>
              <a:rPr lang="en-GB" sz="1400" b="0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r>
              <a:rPr lang="en-GB" sz="1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Google has the highest ad spend</a:t>
            </a:r>
          </a:p>
          <a:p>
            <a:r>
              <a:rPr lang="en-GB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RTBHouse</a:t>
            </a:r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 remains the most cost-efficient channel</a:t>
            </a:r>
            <a:endParaRPr lang="en-GB" sz="1400" b="0" i="0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1D1C1D"/>
              </a:solidFill>
              <a:latin typeface="Slack-Lato"/>
            </a:endParaRPr>
          </a:p>
          <a:p>
            <a:pPr marL="0" indent="0" algn="l">
              <a:buNone/>
            </a:pPr>
            <a:endParaRPr lang="en-GB" sz="1600" dirty="0">
              <a:solidFill>
                <a:srgbClr val="1D1C1D"/>
              </a:solidFill>
              <a:latin typeface="Slack-Lato"/>
            </a:endParaRPr>
          </a:p>
          <a:p>
            <a:pPr marL="0" indent="0" algn="l">
              <a:buNone/>
            </a:pPr>
            <a:r>
              <a:rPr lang="en-GB" sz="1400" b="1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CPA Over Time</a:t>
            </a:r>
            <a:r>
              <a:rPr lang="en-GB" sz="1400" b="0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r>
              <a:rPr lang="en-GB" sz="1400" b="0" i="0" dirty="0">
                <a:solidFill>
                  <a:srgbClr val="1D1C1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Significant improvement </a:t>
            </a:r>
            <a:r>
              <a:rPr lang="en-GB" sz="1400" dirty="0">
                <a:solidFill>
                  <a:srgbClr val="1D1C1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with CPA dropping from </a:t>
            </a:r>
            <a:r>
              <a:rPr lang="en-GB" sz="1400" b="1" dirty="0">
                <a:solidFill>
                  <a:srgbClr val="1D1C1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£4.01 to £1.04 </a:t>
            </a:r>
            <a:r>
              <a:rPr lang="en-GB" sz="1400" dirty="0">
                <a:solidFill>
                  <a:srgbClr val="1D1C1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over two years, showing effective campaign optimization </a:t>
            </a:r>
            <a:endParaRPr lang="en-GB" sz="1400" b="0" i="0" dirty="0">
              <a:solidFill>
                <a:srgbClr val="1D1C1D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200" dirty="0"/>
          </a:p>
        </p:txBody>
      </p:sp>
      <p:pic>
        <p:nvPicPr>
          <p:cNvPr id="9" name="Picture 8" descr="A graph and chart on a white background&#10;&#10;AI-generated content may be incorrect.">
            <a:extLst>
              <a:ext uri="{FF2B5EF4-FFF2-40B4-BE49-F238E27FC236}">
                <a16:creationId xmlns:a16="http://schemas.microsoft.com/office/drawing/2014/main" id="{CB5B57A5-377C-E531-FF87-D1BA3A11D1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611" t="3121" r="3528" b="32351"/>
          <a:stretch/>
        </p:blipFill>
        <p:spPr>
          <a:xfrm>
            <a:off x="7265103" y="3701672"/>
            <a:ext cx="4688595" cy="2954290"/>
          </a:xfrm>
          <a:prstGeom prst="rect">
            <a:avLst/>
          </a:prstGeom>
        </p:spPr>
      </p:pic>
      <p:pic>
        <p:nvPicPr>
          <p:cNvPr id="7" name="Picture 6" descr="A screenshot of a graph&#10;&#10;AI-generated content may be incorrect.">
            <a:extLst>
              <a:ext uri="{FF2B5EF4-FFF2-40B4-BE49-F238E27FC236}">
                <a16:creationId xmlns:a16="http://schemas.microsoft.com/office/drawing/2014/main" id="{A54F732D-F35C-8F4F-7FD7-01E173889CD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871" t="7165" r="62582" b="43945"/>
          <a:stretch/>
        </p:blipFill>
        <p:spPr>
          <a:xfrm>
            <a:off x="7348658" y="402177"/>
            <a:ext cx="4606048" cy="340188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7FAC686-FA41-6BF2-4F6B-416FE4883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766" y="318770"/>
            <a:ext cx="5148949" cy="1784350"/>
          </a:xfrm>
        </p:spPr>
        <p:txBody>
          <a:bodyPr anchor="b">
            <a:normAutofit/>
          </a:bodyPr>
          <a:lstStyle/>
          <a:p>
            <a:pPr algn="ctr"/>
            <a:r>
              <a:rPr lang="en-GB" sz="4900" b="1" dirty="0">
                <a:solidFill>
                  <a:srgbClr val="002060"/>
                </a:solidFill>
              </a:rPr>
              <a:t> </a:t>
            </a:r>
            <a:r>
              <a:rPr lang="en-GB" sz="4900" b="1" i="0" dirty="0">
                <a:solidFill>
                  <a:srgbClr val="002060"/>
                </a:solidFill>
                <a:effectLst/>
              </a:rPr>
              <a:t> Ad-Spend &amp; Cost Efficiency</a:t>
            </a:r>
            <a:endParaRPr lang="en-US" sz="49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5696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659CD1-EACB-4CA9-2338-56D70AE336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959C6B72-F8E6-4281-8F3E-93FC0DC98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8ECB75-1824-7E90-9B28-44F485B50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5098" y="403678"/>
            <a:ext cx="6096000" cy="2100650"/>
          </a:xfrm>
        </p:spPr>
        <p:txBody>
          <a:bodyPr anchor="b">
            <a:noAutofit/>
          </a:bodyPr>
          <a:lstStyle/>
          <a:p>
            <a:pPr algn="ctr"/>
            <a:r>
              <a:rPr lang="en-GB" sz="49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en-GB" sz="4900" b="1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 Return on Ad-Spend (ROAS) &amp; Channel Efficiency</a:t>
            </a:r>
            <a:endParaRPr lang="en-US" sz="49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 descr="A screen shot of a graph&#10;&#10;AI-generated content may be incorrect.">
            <a:extLst>
              <a:ext uri="{FF2B5EF4-FFF2-40B4-BE49-F238E27FC236}">
                <a16:creationId xmlns:a16="http://schemas.microsoft.com/office/drawing/2014/main" id="{64D2EC76-EB37-4824-B59B-C26BF2D0877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5058" t="11000" r="1794" b="7171"/>
          <a:stretch/>
        </p:blipFill>
        <p:spPr>
          <a:xfrm>
            <a:off x="7097916" y="330317"/>
            <a:ext cx="4653323" cy="3406898"/>
          </a:xfrm>
          <a:prstGeom prst="rect">
            <a:avLst/>
          </a:prstGeom>
        </p:spPr>
      </p:pic>
      <p:pic>
        <p:nvPicPr>
          <p:cNvPr id="6" name="Picture 5" descr="A screenshot of a graph&#10;&#10;AI-generated content may be incorrect.">
            <a:extLst>
              <a:ext uri="{FF2B5EF4-FFF2-40B4-BE49-F238E27FC236}">
                <a16:creationId xmlns:a16="http://schemas.microsoft.com/office/drawing/2014/main" id="{9026A9A3-B16B-5F78-9B5D-00BB3A4298F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9383" t="8552" r="19730" b="46698"/>
          <a:stretch/>
        </p:blipFill>
        <p:spPr>
          <a:xfrm>
            <a:off x="7294463" y="4113510"/>
            <a:ext cx="4300907" cy="2557393"/>
          </a:xfrm>
          <a:prstGeom prst="rect">
            <a:avLst/>
          </a:prstGeom>
        </p:spPr>
      </p:pic>
      <p:sp>
        <p:nvSpPr>
          <p:cNvPr id="26" name="sketch line">
            <a:extLst>
              <a:ext uri="{FF2B5EF4-FFF2-40B4-BE49-F238E27FC236}">
                <a16:creationId xmlns:a16="http://schemas.microsoft.com/office/drawing/2014/main" id="{490234EE-E0D8-4805-9227-CCEAC60169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2650181"/>
            <a:ext cx="4343400" cy="18288"/>
          </a:xfrm>
          <a:custGeom>
            <a:avLst/>
            <a:gdLst>
              <a:gd name="connsiteX0" fmla="*/ 0 w 4343400"/>
              <a:gd name="connsiteY0" fmla="*/ 0 h 18288"/>
              <a:gd name="connsiteX1" fmla="*/ 577052 w 4343400"/>
              <a:gd name="connsiteY1" fmla="*/ 0 h 18288"/>
              <a:gd name="connsiteX2" fmla="*/ 1067235 w 4343400"/>
              <a:gd name="connsiteY2" fmla="*/ 0 h 18288"/>
              <a:gd name="connsiteX3" fmla="*/ 1600853 w 4343400"/>
              <a:gd name="connsiteY3" fmla="*/ 0 h 18288"/>
              <a:gd name="connsiteX4" fmla="*/ 2264773 w 4343400"/>
              <a:gd name="connsiteY4" fmla="*/ 0 h 18288"/>
              <a:gd name="connsiteX5" fmla="*/ 2841825 w 4343400"/>
              <a:gd name="connsiteY5" fmla="*/ 0 h 18288"/>
              <a:gd name="connsiteX6" fmla="*/ 3375442 w 4343400"/>
              <a:gd name="connsiteY6" fmla="*/ 0 h 18288"/>
              <a:gd name="connsiteX7" fmla="*/ 4343400 w 4343400"/>
              <a:gd name="connsiteY7" fmla="*/ 0 h 18288"/>
              <a:gd name="connsiteX8" fmla="*/ 4343400 w 4343400"/>
              <a:gd name="connsiteY8" fmla="*/ 18288 h 18288"/>
              <a:gd name="connsiteX9" fmla="*/ 3722914 w 4343400"/>
              <a:gd name="connsiteY9" fmla="*/ 18288 h 18288"/>
              <a:gd name="connsiteX10" fmla="*/ 3189297 w 4343400"/>
              <a:gd name="connsiteY10" fmla="*/ 18288 h 18288"/>
              <a:gd name="connsiteX11" fmla="*/ 2481943 w 4343400"/>
              <a:gd name="connsiteY11" fmla="*/ 18288 h 18288"/>
              <a:gd name="connsiteX12" fmla="*/ 1904891 w 4343400"/>
              <a:gd name="connsiteY12" fmla="*/ 18288 h 18288"/>
              <a:gd name="connsiteX13" fmla="*/ 1414707 w 4343400"/>
              <a:gd name="connsiteY13" fmla="*/ 18288 h 18288"/>
              <a:gd name="connsiteX14" fmla="*/ 750788 w 4343400"/>
              <a:gd name="connsiteY14" fmla="*/ 18288 h 18288"/>
              <a:gd name="connsiteX15" fmla="*/ 0 w 4343400"/>
              <a:gd name="connsiteY15" fmla="*/ 18288 h 18288"/>
              <a:gd name="connsiteX16" fmla="*/ 0 w 43434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343400" h="18288" fill="none" extrusionOk="0">
                <a:moveTo>
                  <a:pt x="0" y="0"/>
                </a:moveTo>
                <a:cubicBezTo>
                  <a:pt x="233209" y="-19550"/>
                  <a:pt x="330816" y="19068"/>
                  <a:pt x="577052" y="0"/>
                </a:cubicBezTo>
                <a:cubicBezTo>
                  <a:pt x="823288" y="-19068"/>
                  <a:pt x="875077" y="10360"/>
                  <a:pt x="1067235" y="0"/>
                </a:cubicBezTo>
                <a:cubicBezTo>
                  <a:pt x="1259393" y="-10360"/>
                  <a:pt x="1410699" y="2939"/>
                  <a:pt x="1600853" y="0"/>
                </a:cubicBezTo>
                <a:cubicBezTo>
                  <a:pt x="1791007" y="-2939"/>
                  <a:pt x="2101644" y="-26225"/>
                  <a:pt x="2264773" y="0"/>
                </a:cubicBezTo>
                <a:cubicBezTo>
                  <a:pt x="2427902" y="26225"/>
                  <a:pt x="2690426" y="-27726"/>
                  <a:pt x="2841825" y="0"/>
                </a:cubicBezTo>
                <a:cubicBezTo>
                  <a:pt x="2993224" y="27726"/>
                  <a:pt x="3172320" y="-18569"/>
                  <a:pt x="3375442" y="0"/>
                </a:cubicBezTo>
                <a:cubicBezTo>
                  <a:pt x="3578564" y="18569"/>
                  <a:pt x="4003119" y="21909"/>
                  <a:pt x="4343400" y="0"/>
                </a:cubicBezTo>
                <a:cubicBezTo>
                  <a:pt x="4343798" y="7429"/>
                  <a:pt x="4343380" y="10822"/>
                  <a:pt x="4343400" y="18288"/>
                </a:cubicBezTo>
                <a:cubicBezTo>
                  <a:pt x="4109047" y="14709"/>
                  <a:pt x="3996986" y="7919"/>
                  <a:pt x="3722914" y="18288"/>
                </a:cubicBezTo>
                <a:cubicBezTo>
                  <a:pt x="3448842" y="28657"/>
                  <a:pt x="3340973" y="29252"/>
                  <a:pt x="3189297" y="18288"/>
                </a:cubicBezTo>
                <a:cubicBezTo>
                  <a:pt x="3037621" y="7324"/>
                  <a:pt x="2636891" y="-9539"/>
                  <a:pt x="2481943" y="18288"/>
                </a:cubicBezTo>
                <a:cubicBezTo>
                  <a:pt x="2326995" y="46115"/>
                  <a:pt x="2131632" y="740"/>
                  <a:pt x="1904891" y="18288"/>
                </a:cubicBezTo>
                <a:cubicBezTo>
                  <a:pt x="1678150" y="35836"/>
                  <a:pt x="1575362" y="-3381"/>
                  <a:pt x="1414707" y="18288"/>
                </a:cubicBezTo>
                <a:cubicBezTo>
                  <a:pt x="1254052" y="39957"/>
                  <a:pt x="1051093" y="-335"/>
                  <a:pt x="750788" y="18288"/>
                </a:cubicBezTo>
                <a:cubicBezTo>
                  <a:pt x="450483" y="36911"/>
                  <a:pt x="293781" y="22900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343400" h="18288" stroke="0" extrusionOk="0">
                <a:moveTo>
                  <a:pt x="0" y="0"/>
                </a:moveTo>
                <a:cubicBezTo>
                  <a:pt x="212719" y="-28531"/>
                  <a:pt x="340561" y="-1164"/>
                  <a:pt x="577052" y="0"/>
                </a:cubicBezTo>
                <a:cubicBezTo>
                  <a:pt x="813543" y="1164"/>
                  <a:pt x="866967" y="-9376"/>
                  <a:pt x="1067235" y="0"/>
                </a:cubicBezTo>
                <a:cubicBezTo>
                  <a:pt x="1267503" y="9376"/>
                  <a:pt x="1485778" y="-20470"/>
                  <a:pt x="1774589" y="0"/>
                </a:cubicBezTo>
                <a:cubicBezTo>
                  <a:pt x="2063400" y="20470"/>
                  <a:pt x="2090152" y="-14502"/>
                  <a:pt x="2351641" y="0"/>
                </a:cubicBezTo>
                <a:cubicBezTo>
                  <a:pt x="2613130" y="14502"/>
                  <a:pt x="2802864" y="19125"/>
                  <a:pt x="2928693" y="0"/>
                </a:cubicBezTo>
                <a:cubicBezTo>
                  <a:pt x="3054522" y="-19125"/>
                  <a:pt x="3482611" y="-2038"/>
                  <a:pt x="3636046" y="0"/>
                </a:cubicBezTo>
                <a:cubicBezTo>
                  <a:pt x="3789481" y="2038"/>
                  <a:pt x="4012363" y="973"/>
                  <a:pt x="4343400" y="0"/>
                </a:cubicBezTo>
                <a:cubicBezTo>
                  <a:pt x="4342514" y="5429"/>
                  <a:pt x="4344221" y="14046"/>
                  <a:pt x="4343400" y="18288"/>
                </a:cubicBezTo>
                <a:cubicBezTo>
                  <a:pt x="4078870" y="-6138"/>
                  <a:pt x="4015967" y="29658"/>
                  <a:pt x="3809782" y="18288"/>
                </a:cubicBezTo>
                <a:cubicBezTo>
                  <a:pt x="3603597" y="6918"/>
                  <a:pt x="3495552" y="24439"/>
                  <a:pt x="3189297" y="18288"/>
                </a:cubicBezTo>
                <a:cubicBezTo>
                  <a:pt x="2883042" y="12137"/>
                  <a:pt x="2850610" y="32583"/>
                  <a:pt x="2568811" y="18288"/>
                </a:cubicBezTo>
                <a:cubicBezTo>
                  <a:pt x="2287012" y="3993"/>
                  <a:pt x="2279820" y="23580"/>
                  <a:pt x="1991759" y="18288"/>
                </a:cubicBezTo>
                <a:cubicBezTo>
                  <a:pt x="1703698" y="12996"/>
                  <a:pt x="1616455" y="23157"/>
                  <a:pt x="1284405" y="18288"/>
                </a:cubicBezTo>
                <a:cubicBezTo>
                  <a:pt x="952355" y="13419"/>
                  <a:pt x="783530" y="16053"/>
                  <a:pt x="577052" y="18288"/>
                </a:cubicBezTo>
                <a:cubicBezTo>
                  <a:pt x="370574" y="20523"/>
                  <a:pt x="173929" y="519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6D9E2-E060-8BC3-7F84-62160E39E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680" y="2908006"/>
            <a:ext cx="4438444" cy="379658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400" b="1" i="0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ROAS vs CPA: </a:t>
            </a:r>
          </a:p>
          <a:p>
            <a:r>
              <a:rPr lang="en-GB" sz="1400" i="0" dirty="0" err="1">
                <a:solidFill>
                  <a:srgbClr val="1D1C1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RTBHouse</a:t>
            </a:r>
            <a:r>
              <a:rPr lang="en-GB" sz="1400" i="0" dirty="0">
                <a:solidFill>
                  <a:srgbClr val="1D1C1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offers the best cost-to-return profile (low CPA, high ROAS)</a:t>
            </a:r>
          </a:p>
          <a:p>
            <a:r>
              <a:rPr lang="en-GB" sz="1400" dirty="0">
                <a:solidFill>
                  <a:srgbClr val="1D1C1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Meta appears the least efficient (high CPA, low ROAS)</a:t>
            </a:r>
            <a:endParaRPr lang="en-GB" sz="1400" i="0" dirty="0">
              <a:solidFill>
                <a:srgbClr val="1D1C1D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GB" sz="1400" i="0" dirty="0">
              <a:solidFill>
                <a:srgbClr val="1D1C1D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GB" sz="1400" i="0" dirty="0">
              <a:solidFill>
                <a:srgbClr val="1D1C1D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GB" sz="1400" b="1" i="0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ROAS by Platform:</a:t>
            </a:r>
            <a:endParaRPr lang="en-GB" sz="1400" b="1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GB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RTBHouse</a:t>
            </a:r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 delivered the highest revenue return per $1 spent ($127 total return)</a:t>
            </a:r>
          </a:p>
        </p:txBody>
      </p:sp>
    </p:spTree>
    <p:extLst>
      <p:ext uri="{BB962C8B-B14F-4D97-AF65-F5344CB8AC3E}">
        <p14:creationId xmlns:p14="http://schemas.microsoft.com/office/powerpoint/2010/main" val="70387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0F3CE5-6E51-B949-B8F2-59D447DBF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93D85E-114B-4388-2692-324F7E717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799" y="461772"/>
            <a:ext cx="5455920" cy="1783080"/>
          </a:xfrm>
        </p:spPr>
        <p:txBody>
          <a:bodyPr anchor="b">
            <a:normAutofit/>
          </a:bodyPr>
          <a:lstStyle/>
          <a:p>
            <a:pPr algn="ctr"/>
            <a:r>
              <a:rPr lang="en-GB" sz="4900" b="1" dirty="0">
                <a:solidFill>
                  <a:srgbClr val="002060"/>
                </a:solidFill>
              </a:rPr>
              <a:t> </a:t>
            </a:r>
            <a:r>
              <a:rPr lang="en-GB" sz="4900" b="1" i="0" dirty="0">
                <a:solidFill>
                  <a:srgbClr val="002060"/>
                </a:solidFill>
                <a:effectLst/>
              </a:rPr>
              <a:t>Retention &amp; Loyalty Insights</a:t>
            </a:r>
            <a:endParaRPr lang="en-US" sz="4900" dirty="0">
              <a:solidFill>
                <a:srgbClr val="002060"/>
              </a:solidFill>
            </a:endParaRP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73B703-2876-4C75-8D01-687BD9A678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719" y="3211413"/>
            <a:ext cx="4232388" cy="2919347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n-GB" sz="1400" b="1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Retention Rate Over Time</a:t>
            </a:r>
            <a:r>
              <a:rPr lang="en-GB" sz="1400" b="0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r>
              <a:rPr lang="en-GB" sz="1400" dirty="0">
                <a:solidFill>
                  <a:srgbClr val="1D1C1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Volatility observed with rates fluctuating between </a:t>
            </a:r>
            <a:r>
              <a:rPr lang="en-GB" sz="1400" b="1" dirty="0">
                <a:solidFill>
                  <a:srgbClr val="1D1C1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1% </a:t>
            </a:r>
            <a:r>
              <a:rPr lang="en-GB" sz="1400" dirty="0">
                <a:solidFill>
                  <a:srgbClr val="1D1C1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and over </a:t>
            </a:r>
            <a:r>
              <a:rPr lang="en-GB" sz="1400" b="1" dirty="0">
                <a:solidFill>
                  <a:srgbClr val="1D1C1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4%</a:t>
            </a:r>
            <a:endParaRPr lang="en-GB" sz="1400" b="1" i="0" dirty="0">
              <a:solidFill>
                <a:srgbClr val="1D1C1D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sz="1400" b="0" i="0" dirty="0">
              <a:solidFill>
                <a:srgbClr val="1D1C1D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GB" sz="1400" b="0" i="0" dirty="0">
              <a:solidFill>
                <a:srgbClr val="1D1C1D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GB" sz="1400" b="1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New vs Returning Users</a:t>
            </a:r>
            <a:r>
              <a:rPr lang="en-GB" sz="1400" b="0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r>
              <a:rPr lang="en-GB" sz="1400" b="0" i="0" dirty="0">
                <a:solidFill>
                  <a:srgbClr val="1D1C1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Heavy reliance on new user acquisition indicates a need for better post-purchase engagement</a:t>
            </a:r>
          </a:p>
        </p:txBody>
      </p:sp>
      <p:pic>
        <p:nvPicPr>
          <p:cNvPr id="8" name="Picture 7" descr="A graph and chart on a white background&#10;&#10;AI-generated content may be incorrect.">
            <a:extLst>
              <a:ext uri="{FF2B5EF4-FFF2-40B4-BE49-F238E27FC236}">
                <a16:creationId xmlns:a16="http://schemas.microsoft.com/office/drawing/2014/main" id="{166F9DAE-1BF2-EC3C-10C3-1BE9D4A18F6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397" t="9235" r="3529" b="26202"/>
          <a:stretch/>
        </p:blipFill>
        <p:spPr>
          <a:xfrm>
            <a:off x="6829395" y="158573"/>
            <a:ext cx="4358057" cy="3052840"/>
          </a:xfrm>
          <a:prstGeom prst="rect">
            <a:avLst/>
          </a:prstGeom>
        </p:spPr>
      </p:pic>
      <p:pic>
        <p:nvPicPr>
          <p:cNvPr id="10" name="Picture 9" descr="A screenshot of a graph&#10;&#10;AI-generated content may be incorrect.">
            <a:extLst>
              <a:ext uri="{FF2B5EF4-FFF2-40B4-BE49-F238E27FC236}">
                <a16:creationId xmlns:a16="http://schemas.microsoft.com/office/drawing/2014/main" id="{F3101871-3165-3AB7-4AAD-4F2272FF0F5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60" t="4111" r="3336" b="2289"/>
          <a:stretch/>
        </p:blipFill>
        <p:spPr>
          <a:xfrm>
            <a:off x="5362607" y="3195046"/>
            <a:ext cx="6826346" cy="3574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686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623</TotalTime>
  <Words>562</Words>
  <Application>Microsoft Office PowerPoint</Application>
  <PresentationFormat>Widescreen</PresentationFormat>
  <Paragraphs>92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-apple-system</vt:lpstr>
      <vt:lpstr>Aptos</vt:lpstr>
      <vt:lpstr>Aptos Display</vt:lpstr>
      <vt:lpstr>Arial</vt:lpstr>
      <vt:lpstr>Calibri</vt:lpstr>
      <vt:lpstr>Dream Avenue</vt:lpstr>
      <vt:lpstr>Garet Light</vt:lpstr>
      <vt:lpstr>Glacial Indifference</vt:lpstr>
      <vt:lpstr>Poppins</vt:lpstr>
      <vt:lpstr>Slack-Lato</vt:lpstr>
      <vt:lpstr>Office Theme</vt:lpstr>
      <vt:lpstr>Project Elevate</vt:lpstr>
      <vt:lpstr>Executive Summary</vt:lpstr>
      <vt:lpstr>Conversion Trend &amp; Platform Breakdown</vt:lpstr>
      <vt:lpstr>Conversion Quality &amp; Funnel Analysis</vt:lpstr>
      <vt:lpstr>Revenue Growth &amp; Traffic Source Contribution</vt:lpstr>
      <vt:lpstr>Profitability by Source</vt:lpstr>
      <vt:lpstr>  Ad-Spend &amp; Cost Efficiency</vt:lpstr>
      <vt:lpstr>   Return on Ad-Spend (ROAS) &amp; Channel Efficiency</vt:lpstr>
      <vt:lpstr> Retention &amp; Loyalty Insights</vt:lpstr>
      <vt:lpstr> Retention Rate Insights</vt:lpstr>
      <vt:lpstr>Recommendations 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Qamar Hussain</dc:creator>
  <cp:lastModifiedBy>giovanny teodoro</cp:lastModifiedBy>
  <cp:revision>8</cp:revision>
  <dcterms:created xsi:type="dcterms:W3CDTF">2025-04-15T14:11:34Z</dcterms:created>
  <dcterms:modified xsi:type="dcterms:W3CDTF">2025-04-25T19:10:05Z</dcterms:modified>
</cp:coreProperties>
</file>

<file path=docProps/thumbnail.jpeg>
</file>